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embeddedFontLst>
    <p:embeddedFont>
      <p:font typeface="Telegraf Bold" charset="1" panose="00000800000000000000"/>
      <p:regular r:id="rId32"/>
    </p:embeddedFont>
    <p:embeddedFont>
      <p:font typeface="Maharlika" charset="1" panose="00000000000000000000"/>
      <p:regular r:id="rId33"/>
    </p:embeddedFont>
    <p:embeddedFont>
      <p:font typeface="Telegraf" charset="1" panose="00000500000000000000"/>
      <p:regular r:id="rId34"/>
    </p:embeddedFont>
    <p:embeddedFont>
      <p:font typeface="Nunito" charset="1" panose="00000000000000000000"/>
      <p:regular r:id="rId35"/>
    </p:embeddedFont>
    <p:embeddedFont>
      <p:font typeface="Nunito Sans Expanded" charset="1" panose="00000000000000000000"/>
      <p:regular r:id="rId36"/>
    </p:embeddedFont>
    <p:embeddedFont>
      <p:font typeface="TAN Mon Cheri" charset="1" panose="00000000000000000000"/>
      <p:regular r:id="rId37"/>
    </p:embeddedFont>
    <p:embeddedFont>
      <p:font typeface="Nunito Bold" charset="1" panose="00000000000000000000"/>
      <p:regular r:id="rId38"/>
    </p:embeddedFont>
    <p:embeddedFont>
      <p:font typeface="Canva Sans Bold" charset="1" panose="020B0803030501040103"/>
      <p:regular r:id="rId39"/>
    </p:embeddedFont>
    <p:embeddedFont>
      <p:font typeface="Poppins" charset="1" panose="00000500000000000000"/>
      <p:regular r:id="rId40"/>
    </p:embeddedFont>
    <p:embeddedFont>
      <p:font typeface="Arimo Bold" charset="1" panose="020B0704020202020204"/>
      <p:regular r:id="rId41"/>
    </p:embeddedFont>
    <p:embeddedFont>
      <p:font typeface="Telegraf Ultra-Bold" charset="1" panose="00000900000000000000"/>
      <p:regular r:id="rId42"/>
    </p:embeddedFont>
    <p:embeddedFont>
      <p:font typeface="Telegraf Extra-Light" charset="1" panose="00000300000000000000"/>
      <p:regular r:id="rId43"/>
    </p:embeddedFont>
    <p:embeddedFont>
      <p:font typeface="Nunito Sans Expanded Medium" charset="1" panose="00000000000000000000"/>
      <p:regular r:id="rId44"/>
    </p:embeddedFont>
    <p:embeddedFont>
      <p:font typeface="IBM Plex Sans" charset="1" panose="020B0503050203000203"/>
      <p:regular r:id="rId45"/>
    </p:embeddedFont>
    <p:embeddedFont>
      <p:font typeface="IBM Plex Sans Bold" charset="1" panose="020B0803050203000203"/>
      <p:regular r:id="rId46"/>
    </p:embeddedFont>
    <p:embeddedFont>
      <p:font typeface="Arimo" charset="1" panose="020B0604020202020204"/>
      <p:regular r:id="rId47"/>
    </p:embeddedFont>
    <p:embeddedFont>
      <p:font typeface="Canva Sans" charset="1" panose="020B0503030501040103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png" Type="http://schemas.openxmlformats.org/officeDocument/2006/relationships/image"/><Relationship Id="rId12" Target="../media/image39.png" Type="http://schemas.openxmlformats.org/officeDocument/2006/relationships/image"/><Relationship Id="rId13" Target="../media/image40.png" Type="http://schemas.openxmlformats.org/officeDocument/2006/relationships/image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Relationship Id="rId3" Target="../media/image43.jpeg" Type="http://schemas.openxmlformats.org/officeDocument/2006/relationships/image"/><Relationship Id="rId4" Target="../media/image44.jpeg" Type="http://schemas.openxmlformats.org/officeDocument/2006/relationships/image"/><Relationship Id="rId5" Target="../media/image45.jpeg" Type="http://schemas.openxmlformats.org/officeDocument/2006/relationships/image"/><Relationship Id="rId6" Target="../media/image46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png" Type="http://schemas.openxmlformats.org/officeDocument/2006/relationships/image"/><Relationship Id="rId4" Target="../media/image49.png" Type="http://schemas.openxmlformats.org/officeDocument/2006/relationships/image"/><Relationship Id="rId5" Target="../media/image50.png" Type="http://schemas.openxmlformats.org/officeDocument/2006/relationships/image"/><Relationship Id="rId6" Target="../media/image51.png" Type="http://schemas.openxmlformats.org/officeDocument/2006/relationships/image"/><Relationship Id="rId7" Target="../media/image52.png" Type="http://schemas.openxmlformats.org/officeDocument/2006/relationships/image"/><Relationship Id="rId8" Target="../media/image5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png" Type="http://schemas.openxmlformats.org/officeDocument/2006/relationships/image"/><Relationship Id="rId4" Target="../media/image5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png" Type="http://schemas.openxmlformats.org/officeDocument/2006/relationships/image"/><Relationship Id="rId4" Target="../media/image5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61.png" Type="http://schemas.openxmlformats.org/officeDocument/2006/relationships/image"/><Relationship Id="rId4" Target="../media/image6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png" Type="http://schemas.openxmlformats.org/officeDocument/2006/relationships/image"/><Relationship Id="rId4" Target="../media/image6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media/image67.png" Type="http://schemas.openxmlformats.org/officeDocument/2006/relationships/image"/><Relationship Id="rId4" Target="../media/image6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Relationship Id="rId3" Target="../media/image70.jpeg" Type="http://schemas.openxmlformats.org/officeDocument/2006/relationships/image"/><Relationship Id="rId4" Target="../media/image71.jpeg" Type="http://schemas.openxmlformats.org/officeDocument/2006/relationships/image"/><Relationship Id="rId5" Target="../media/image7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png" Type="http://schemas.openxmlformats.org/officeDocument/2006/relationships/image"/><Relationship Id="rId3" Target="https://www.figma.com/design/VfbbKT9JdTfIIRjMFKW3Qe/Arise-UI-design?node-id=169-3876&amp;t=PH8uyRfb8wBcIqD6-1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C5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6839887" y="1753542"/>
            <a:ext cx="4160486" cy="5958874"/>
            <a:chOff x="0" y="0"/>
            <a:chExt cx="443357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335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33570">
                  <a:moveTo>
                    <a:pt x="2217420" y="0"/>
                  </a:moveTo>
                  <a:lnTo>
                    <a:pt x="2217420" y="0"/>
                  </a:lnTo>
                  <a:cubicBezTo>
                    <a:pt x="3441700" y="0"/>
                    <a:pt x="4433570" y="993140"/>
                    <a:pt x="4433570" y="2217420"/>
                  </a:cubicBezTo>
                  <a:lnTo>
                    <a:pt x="4433570" y="6350000"/>
                  </a:lnTo>
                  <a:lnTo>
                    <a:pt x="443357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217420"/>
                  </a:lnTo>
                  <a:cubicBezTo>
                    <a:pt x="0" y="993140"/>
                    <a:pt x="993140" y="0"/>
                    <a:pt x="221742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364" r="0" b="-2364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>
            <a:off x="13139733" y="774339"/>
            <a:ext cx="212673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017020" y="9398889"/>
            <a:ext cx="212673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5462622" y="507045"/>
            <a:ext cx="2449243" cy="2348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6"/>
              </a:lnSpc>
            </a:pPr>
            <a:r>
              <a:rPr lang="en-US" b="true" sz="1800" spc="95">
                <a:solidFill>
                  <a:srgbClr val="1C1E1D"/>
                </a:solidFill>
                <a:latin typeface="Telegraf Bold"/>
                <a:ea typeface="Telegraf Bold"/>
                <a:cs typeface="Telegraf Bold"/>
                <a:sym typeface="Telegraf Bold"/>
              </a:rPr>
              <a:t>GROUP 13</a:t>
            </a:r>
          </a:p>
          <a:p>
            <a:pPr algn="l">
              <a:lnSpc>
                <a:spcPts val="2646"/>
              </a:lnSpc>
            </a:pPr>
            <a:r>
              <a:rPr lang="en-US" b="true" sz="1800" spc="95">
                <a:solidFill>
                  <a:srgbClr val="1C1E1D"/>
                </a:solidFill>
                <a:latin typeface="Telegraf Bold"/>
                <a:ea typeface="Telegraf Bold"/>
                <a:cs typeface="Telegraf Bold"/>
                <a:sym typeface="Telegraf Bold"/>
              </a:rPr>
              <a:t>PARJANYA RAJPUT</a:t>
            </a:r>
          </a:p>
          <a:p>
            <a:pPr algn="l">
              <a:lnSpc>
                <a:spcPts val="2646"/>
              </a:lnSpc>
            </a:pPr>
            <a:r>
              <a:rPr lang="en-US" b="true" sz="1800" spc="95">
                <a:solidFill>
                  <a:srgbClr val="1C1E1D"/>
                </a:solidFill>
                <a:latin typeface="Telegraf Bold"/>
                <a:ea typeface="Telegraf Bold"/>
                <a:cs typeface="Telegraf Bold"/>
                <a:sym typeface="Telegraf Bold"/>
              </a:rPr>
              <a:t>(202201115)</a:t>
            </a:r>
          </a:p>
          <a:p>
            <a:pPr algn="l">
              <a:lnSpc>
                <a:spcPts val="2646"/>
              </a:lnSpc>
            </a:pPr>
            <a:r>
              <a:rPr lang="en-US" b="true" sz="1800" spc="95">
                <a:solidFill>
                  <a:srgbClr val="1C1E1D"/>
                </a:solidFill>
                <a:latin typeface="Telegraf Bold"/>
                <a:ea typeface="Telegraf Bold"/>
                <a:cs typeface="Telegraf Bold"/>
                <a:sym typeface="Telegraf Bold"/>
              </a:rPr>
              <a:t>ADITYA RAINA</a:t>
            </a:r>
          </a:p>
          <a:p>
            <a:pPr algn="l">
              <a:lnSpc>
                <a:spcPts val="2646"/>
              </a:lnSpc>
            </a:pPr>
            <a:r>
              <a:rPr lang="en-US" b="true" sz="1800" spc="95">
                <a:solidFill>
                  <a:srgbClr val="1C1E1D"/>
                </a:solidFill>
                <a:latin typeface="Telegraf Bold"/>
                <a:ea typeface="Telegraf Bold"/>
                <a:cs typeface="Telegraf Bold"/>
                <a:sym typeface="Telegraf Bold"/>
              </a:rPr>
              <a:t>(202201466)</a:t>
            </a:r>
          </a:p>
          <a:p>
            <a:pPr algn="l">
              <a:lnSpc>
                <a:spcPts val="2646"/>
              </a:lnSpc>
            </a:pPr>
            <a:r>
              <a:rPr lang="en-US" b="true" sz="1800" spc="95">
                <a:solidFill>
                  <a:srgbClr val="1C1E1D"/>
                </a:solidFill>
                <a:latin typeface="Telegraf Bold"/>
                <a:ea typeface="Telegraf Bold"/>
                <a:cs typeface="Telegraf Bold"/>
                <a:sym typeface="Telegraf Bold"/>
              </a:rPr>
              <a:t>TANMAY SINGH</a:t>
            </a:r>
          </a:p>
          <a:p>
            <a:pPr algn="l">
              <a:lnSpc>
                <a:spcPts val="2646"/>
              </a:lnSpc>
            </a:pPr>
            <a:r>
              <a:rPr lang="en-US" b="true" sz="1800" spc="95">
                <a:solidFill>
                  <a:srgbClr val="1C1E1D"/>
                </a:solidFill>
                <a:latin typeface="Telegraf Bold"/>
                <a:ea typeface="Telegraf Bold"/>
                <a:cs typeface="Telegraf Bold"/>
                <a:sym typeface="Telegraf Bold"/>
              </a:rPr>
              <a:t>(202201135)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21906" y="9172575"/>
            <a:ext cx="3201925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b="true" sz="1999" spc="105">
                <a:solidFill>
                  <a:srgbClr val="1C1E1D"/>
                </a:solidFill>
                <a:latin typeface="Telegraf Bold"/>
                <a:ea typeface="Telegraf Bold"/>
                <a:cs typeface="Telegraf Bold"/>
                <a:sym typeface="Telegraf Bold"/>
              </a:rPr>
              <a:t>PROF: ANUPAM RANA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67013" y="3928210"/>
            <a:ext cx="10603412" cy="1942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46"/>
              </a:lnSpc>
            </a:pPr>
            <a:r>
              <a:rPr lang="en-US" b="true" sz="14995" spc="44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Ar  se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901173" y="7941487"/>
            <a:ext cx="8485653" cy="954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90"/>
              </a:lnSpc>
            </a:pPr>
            <a:r>
              <a:rPr lang="en-US" sz="5400" b="true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USER CENTRIC DESIGN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E6E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948940" y="5143500"/>
            <a:ext cx="1239012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 flipV="true">
            <a:off x="9086850" y="1825680"/>
            <a:ext cx="38100" cy="772148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2887616" y="2060574"/>
            <a:ext cx="5703935" cy="2006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5" indent="-269872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"I waste too much time on my phone instead of studying."</a:t>
            </a:r>
          </a:p>
          <a:p>
            <a:pPr algn="l" marL="539745" indent="-269872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"I need a way to stop snacking when I’m stressed."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639300" y="2060574"/>
            <a:ext cx="5703935" cy="2006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5" indent="-269872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Scrolls social media endlessly when bored.</a:t>
            </a:r>
          </a:p>
          <a:p>
            <a:pPr algn="l" marL="539745" indent="-269872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Eats junk food during late-night study sessions.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87616" y="6103785"/>
            <a:ext cx="5703935" cy="2006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5" indent="-269872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Frustrated with her lack of self-control.</a:t>
            </a:r>
          </a:p>
          <a:p>
            <a:pPr algn="l" marL="539745" indent="-269872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Anxious about falling behind in studies.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39300" y="6103785"/>
            <a:ext cx="5703935" cy="2006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5" indent="-269872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"I can’t stop checking my phone every five minutes."</a:t>
            </a:r>
          </a:p>
          <a:p>
            <a:pPr algn="l" marL="539745" indent="-269872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"I feel so sluggish after eating junk food."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33587" y="4376737"/>
            <a:ext cx="401142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 b="true">
                <a:solidFill>
                  <a:srgbClr val="2F4F4F"/>
                </a:solidFill>
                <a:latin typeface="Telegraf Bold"/>
                <a:ea typeface="Telegraf Bold"/>
                <a:cs typeface="Telegraf Bold"/>
                <a:sym typeface="Telegraf Bold"/>
              </a:rPr>
              <a:t>Thinks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75837" y="4376737"/>
            <a:ext cx="401142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 b="true">
                <a:solidFill>
                  <a:srgbClr val="2F4F4F"/>
                </a:solidFill>
                <a:latin typeface="Telegraf Bold"/>
                <a:ea typeface="Telegraf Bold"/>
                <a:cs typeface="Telegraf Bold"/>
                <a:sym typeface="Telegraf Bold"/>
              </a:rPr>
              <a:t>Does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28263" y="5467350"/>
            <a:ext cx="401142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 b="true">
                <a:solidFill>
                  <a:srgbClr val="2F4F4F"/>
                </a:solidFill>
                <a:latin typeface="Telegraf Bold"/>
                <a:ea typeface="Telegraf Bold"/>
                <a:cs typeface="Telegraf Bold"/>
                <a:sym typeface="Telegraf Bold"/>
              </a:rPr>
              <a:t>Feels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75837" y="5467350"/>
            <a:ext cx="401142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 b="true">
                <a:solidFill>
                  <a:srgbClr val="2F4F4F"/>
                </a:solidFill>
                <a:latin typeface="Telegraf Bold"/>
                <a:ea typeface="Telegraf Bold"/>
                <a:cs typeface="Telegraf Bold"/>
                <a:sym typeface="Telegraf Bold"/>
              </a:rPr>
              <a:t>Says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005000" y="504825"/>
            <a:ext cx="10338235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9000">
                <a:solidFill>
                  <a:srgbClr val="2F4F4F"/>
                </a:solidFill>
                <a:latin typeface="Maharlika"/>
                <a:ea typeface="Maharlika"/>
                <a:cs typeface="Maharlika"/>
                <a:sym typeface="Maharlika"/>
              </a:rPr>
              <a:t>Empathy map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06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4668" y="277562"/>
            <a:ext cx="6206615" cy="5497082"/>
            <a:chOff x="0" y="0"/>
            <a:chExt cx="1634664" cy="14477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34664" cy="1447791"/>
            </a:xfrm>
            <a:custGeom>
              <a:avLst/>
              <a:gdLst/>
              <a:ahLst/>
              <a:cxnLst/>
              <a:rect r="r" b="b" t="t" l="l"/>
              <a:pathLst>
                <a:path h="1447791" w="1634664">
                  <a:moveTo>
                    <a:pt x="63616" y="0"/>
                  </a:moveTo>
                  <a:lnTo>
                    <a:pt x="1571048" y="0"/>
                  </a:lnTo>
                  <a:cubicBezTo>
                    <a:pt x="1606182" y="0"/>
                    <a:pt x="1634664" y="28482"/>
                    <a:pt x="1634664" y="63616"/>
                  </a:cubicBezTo>
                  <a:lnTo>
                    <a:pt x="1634664" y="1384175"/>
                  </a:lnTo>
                  <a:cubicBezTo>
                    <a:pt x="1634664" y="1401047"/>
                    <a:pt x="1627962" y="1417228"/>
                    <a:pt x="1616032" y="1429159"/>
                  </a:cubicBezTo>
                  <a:cubicBezTo>
                    <a:pt x="1604101" y="1441089"/>
                    <a:pt x="1587920" y="1447791"/>
                    <a:pt x="1571048" y="1447791"/>
                  </a:cubicBezTo>
                  <a:lnTo>
                    <a:pt x="63616" y="1447791"/>
                  </a:lnTo>
                  <a:cubicBezTo>
                    <a:pt x="28482" y="1447791"/>
                    <a:pt x="0" y="1419309"/>
                    <a:pt x="0" y="1384175"/>
                  </a:cubicBezTo>
                  <a:lnTo>
                    <a:pt x="0" y="63616"/>
                  </a:lnTo>
                  <a:cubicBezTo>
                    <a:pt x="0" y="28482"/>
                    <a:pt x="28482" y="0"/>
                    <a:pt x="636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634664" cy="14954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54668" y="5936569"/>
            <a:ext cx="6194478" cy="2245622"/>
            <a:chOff x="0" y="0"/>
            <a:chExt cx="1631468" cy="59143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31467" cy="591439"/>
            </a:xfrm>
            <a:custGeom>
              <a:avLst/>
              <a:gdLst/>
              <a:ahLst/>
              <a:cxnLst/>
              <a:rect r="r" b="b" t="t" l="l"/>
              <a:pathLst>
                <a:path h="591439" w="1631467">
                  <a:moveTo>
                    <a:pt x="63740" y="0"/>
                  </a:moveTo>
                  <a:lnTo>
                    <a:pt x="1567727" y="0"/>
                  </a:lnTo>
                  <a:cubicBezTo>
                    <a:pt x="1584632" y="0"/>
                    <a:pt x="1600845" y="6715"/>
                    <a:pt x="1612798" y="18669"/>
                  </a:cubicBezTo>
                  <a:cubicBezTo>
                    <a:pt x="1624752" y="30623"/>
                    <a:pt x="1631467" y="46835"/>
                    <a:pt x="1631467" y="63740"/>
                  </a:cubicBezTo>
                  <a:lnTo>
                    <a:pt x="1631467" y="527699"/>
                  </a:lnTo>
                  <a:cubicBezTo>
                    <a:pt x="1631467" y="562902"/>
                    <a:pt x="1602930" y="591439"/>
                    <a:pt x="1567727" y="591439"/>
                  </a:cubicBezTo>
                  <a:lnTo>
                    <a:pt x="63740" y="591439"/>
                  </a:lnTo>
                  <a:cubicBezTo>
                    <a:pt x="28538" y="591439"/>
                    <a:pt x="0" y="562902"/>
                    <a:pt x="0" y="527699"/>
                  </a:cubicBezTo>
                  <a:lnTo>
                    <a:pt x="0" y="63740"/>
                  </a:lnTo>
                  <a:cubicBezTo>
                    <a:pt x="0" y="28538"/>
                    <a:pt x="28538" y="0"/>
                    <a:pt x="637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631468" cy="639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6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155238" y="1583020"/>
            <a:ext cx="2196533" cy="2196533"/>
            <a:chOff x="0" y="0"/>
            <a:chExt cx="8909050" cy="89090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210012" y="2402"/>
              <a:ext cx="9329074" cy="8904246"/>
            </a:xfrm>
            <a:custGeom>
              <a:avLst/>
              <a:gdLst/>
              <a:ahLst/>
              <a:cxnLst/>
              <a:rect r="r" b="b" t="t" l="l"/>
              <a:pathLst>
                <a:path h="8904246" w="9329074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7069E9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63863" y="263805"/>
              <a:ext cx="8781323" cy="8381440"/>
            </a:xfrm>
            <a:custGeom>
              <a:avLst/>
              <a:gdLst/>
              <a:ahLst/>
              <a:cxnLst/>
              <a:rect r="r" b="b" t="t" l="l"/>
              <a:pathLst>
                <a:path h="8381440" w="8781323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223" t="0" r="223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909050" cy="8909050"/>
            </a:xfrm>
            <a:custGeom>
              <a:avLst/>
              <a:gdLst/>
              <a:ahLst/>
              <a:cxnLst/>
              <a:rect r="r" b="b" t="t" l="l"/>
              <a:pathLst>
                <a:path h="8909050" w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7069E9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450471" y="6218794"/>
            <a:ext cx="500524" cy="328526"/>
          </a:xfrm>
          <a:custGeom>
            <a:avLst/>
            <a:gdLst/>
            <a:ahLst/>
            <a:cxnLst/>
            <a:rect r="r" b="b" t="t" l="l"/>
            <a:pathLst>
              <a:path h="328526" w="500524">
                <a:moveTo>
                  <a:pt x="0" y="0"/>
                </a:moveTo>
                <a:lnTo>
                  <a:pt x="500524" y="0"/>
                </a:lnTo>
                <a:lnTo>
                  <a:pt x="500524" y="328526"/>
                </a:lnTo>
                <a:lnTo>
                  <a:pt x="0" y="3285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66805" y="8344115"/>
            <a:ext cx="6194478" cy="1788101"/>
            <a:chOff x="0" y="0"/>
            <a:chExt cx="1631468" cy="4709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31467" cy="470940"/>
            </a:xfrm>
            <a:custGeom>
              <a:avLst/>
              <a:gdLst/>
              <a:ahLst/>
              <a:cxnLst/>
              <a:rect r="r" b="b" t="t" l="l"/>
              <a:pathLst>
                <a:path h="470940" w="1631467">
                  <a:moveTo>
                    <a:pt x="63740" y="0"/>
                  </a:moveTo>
                  <a:lnTo>
                    <a:pt x="1567727" y="0"/>
                  </a:lnTo>
                  <a:cubicBezTo>
                    <a:pt x="1584632" y="0"/>
                    <a:pt x="1600845" y="6715"/>
                    <a:pt x="1612798" y="18669"/>
                  </a:cubicBezTo>
                  <a:cubicBezTo>
                    <a:pt x="1624752" y="30623"/>
                    <a:pt x="1631467" y="46835"/>
                    <a:pt x="1631467" y="63740"/>
                  </a:cubicBezTo>
                  <a:lnTo>
                    <a:pt x="1631467" y="407200"/>
                  </a:lnTo>
                  <a:cubicBezTo>
                    <a:pt x="1631467" y="442403"/>
                    <a:pt x="1602930" y="470940"/>
                    <a:pt x="1567727" y="470940"/>
                  </a:cubicBezTo>
                  <a:lnTo>
                    <a:pt x="63740" y="470940"/>
                  </a:lnTo>
                  <a:cubicBezTo>
                    <a:pt x="28538" y="470940"/>
                    <a:pt x="0" y="442403"/>
                    <a:pt x="0" y="407200"/>
                  </a:cubicBezTo>
                  <a:lnTo>
                    <a:pt x="0" y="63740"/>
                  </a:lnTo>
                  <a:cubicBezTo>
                    <a:pt x="0" y="28538"/>
                    <a:pt x="28538" y="0"/>
                    <a:pt x="637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631468" cy="5185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6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929408" y="277562"/>
            <a:ext cx="10706300" cy="2434458"/>
            <a:chOff x="0" y="0"/>
            <a:chExt cx="2819766" cy="64117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819766" cy="641174"/>
            </a:xfrm>
            <a:custGeom>
              <a:avLst/>
              <a:gdLst/>
              <a:ahLst/>
              <a:cxnLst/>
              <a:rect r="r" b="b" t="t" l="l"/>
              <a:pathLst>
                <a:path h="641174" w="2819766">
                  <a:moveTo>
                    <a:pt x="36879" y="0"/>
                  </a:moveTo>
                  <a:lnTo>
                    <a:pt x="2782888" y="0"/>
                  </a:lnTo>
                  <a:cubicBezTo>
                    <a:pt x="2792668" y="0"/>
                    <a:pt x="2802049" y="3885"/>
                    <a:pt x="2808965" y="10802"/>
                  </a:cubicBezTo>
                  <a:cubicBezTo>
                    <a:pt x="2815881" y="17718"/>
                    <a:pt x="2819766" y="27098"/>
                    <a:pt x="2819766" y="36879"/>
                  </a:cubicBezTo>
                  <a:lnTo>
                    <a:pt x="2819766" y="604295"/>
                  </a:lnTo>
                  <a:cubicBezTo>
                    <a:pt x="2819766" y="614076"/>
                    <a:pt x="2815881" y="623456"/>
                    <a:pt x="2808965" y="630373"/>
                  </a:cubicBezTo>
                  <a:cubicBezTo>
                    <a:pt x="2802049" y="637289"/>
                    <a:pt x="2792668" y="641174"/>
                    <a:pt x="2782888" y="641174"/>
                  </a:cubicBezTo>
                  <a:lnTo>
                    <a:pt x="36879" y="641174"/>
                  </a:lnTo>
                  <a:cubicBezTo>
                    <a:pt x="16511" y="641174"/>
                    <a:pt x="0" y="624663"/>
                    <a:pt x="0" y="604295"/>
                  </a:cubicBezTo>
                  <a:lnTo>
                    <a:pt x="0" y="36879"/>
                  </a:lnTo>
                  <a:cubicBezTo>
                    <a:pt x="0" y="27098"/>
                    <a:pt x="3885" y="17718"/>
                    <a:pt x="10802" y="10802"/>
                  </a:cubicBezTo>
                  <a:cubicBezTo>
                    <a:pt x="17718" y="3885"/>
                    <a:pt x="27098" y="0"/>
                    <a:pt x="3687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819766" cy="6792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352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4244587" y="9002332"/>
            <a:ext cx="2097375" cy="852513"/>
            <a:chOff x="0" y="0"/>
            <a:chExt cx="552395" cy="22453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52395" cy="224530"/>
            </a:xfrm>
            <a:custGeom>
              <a:avLst/>
              <a:gdLst/>
              <a:ahLst/>
              <a:cxnLst/>
              <a:rect r="r" b="b" t="t" l="l"/>
              <a:pathLst>
                <a:path h="224530" w="552395">
                  <a:moveTo>
                    <a:pt x="112265" y="0"/>
                  </a:moveTo>
                  <a:lnTo>
                    <a:pt x="440130" y="0"/>
                  </a:lnTo>
                  <a:cubicBezTo>
                    <a:pt x="469905" y="0"/>
                    <a:pt x="498460" y="11828"/>
                    <a:pt x="519513" y="32882"/>
                  </a:cubicBezTo>
                  <a:cubicBezTo>
                    <a:pt x="540567" y="53935"/>
                    <a:pt x="552395" y="82491"/>
                    <a:pt x="552395" y="112265"/>
                  </a:cubicBezTo>
                  <a:lnTo>
                    <a:pt x="552395" y="112265"/>
                  </a:lnTo>
                  <a:cubicBezTo>
                    <a:pt x="552395" y="174267"/>
                    <a:pt x="502132" y="224530"/>
                    <a:pt x="440130" y="224530"/>
                  </a:cubicBezTo>
                  <a:lnTo>
                    <a:pt x="112265" y="224530"/>
                  </a:lnTo>
                  <a:cubicBezTo>
                    <a:pt x="82491" y="224530"/>
                    <a:pt x="53935" y="212702"/>
                    <a:pt x="32882" y="191649"/>
                  </a:cubicBezTo>
                  <a:cubicBezTo>
                    <a:pt x="11828" y="170595"/>
                    <a:pt x="0" y="142040"/>
                    <a:pt x="0" y="112265"/>
                  </a:cubicBezTo>
                  <a:lnTo>
                    <a:pt x="0" y="112265"/>
                  </a:lnTo>
                  <a:cubicBezTo>
                    <a:pt x="0" y="82491"/>
                    <a:pt x="11828" y="53935"/>
                    <a:pt x="32882" y="32882"/>
                  </a:cubicBezTo>
                  <a:cubicBezTo>
                    <a:pt x="53935" y="11828"/>
                    <a:pt x="82491" y="0"/>
                    <a:pt x="112265" y="0"/>
                  </a:cubicBezTo>
                  <a:close/>
                </a:path>
              </a:pathLst>
            </a:custGeom>
            <a:solidFill>
              <a:srgbClr val="7069E9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552395" cy="2816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2"/>
                </a:lnSpc>
              </a:pPr>
              <a:r>
                <a:rPr lang="en-US" b="true" sz="1600" spc="84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Communication Skills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066954" y="9023682"/>
            <a:ext cx="2060569" cy="809813"/>
            <a:chOff x="0" y="0"/>
            <a:chExt cx="542701" cy="21328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42701" cy="213284"/>
            </a:xfrm>
            <a:custGeom>
              <a:avLst/>
              <a:gdLst/>
              <a:ahLst/>
              <a:cxnLst/>
              <a:rect r="r" b="b" t="t" l="l"/>
              <a:pathLst>
                <a:path h="213284" w="542701">
                  <a:moveTo>
                    <a:pt x="106642" y="0"/>
                  </a:moveTo>
                  <a:lnTo>
                    <a:pt x="436059" y="0"/>
                  </a:lnTo>
                  <a:cubicBezTo>
                    <a:pt x="494956" y="0"/>
                    <a:pt x="542701" y="47745"/>
                    <a:pt x="542701" y="106642"/>
                  </a:cubicBezTo>
                  <a:lnTo>
                    <a:pt x="542701" y="106642"/>
                  </a:lnTo>
                  <a:cubicBezTo>
                    <a:pt x="542701" y="134925"/>
                    <a:pt x="531466" y="162050"/>
                    <a:pt x="511467" y="182049"/>
                  </a:cubicBezTo>
                  <a:cubicBezTo>
                    <a:pt x="491467" y="202049"/>
                    <a:pt x="464342" y="213284"/>
                    <a:pt x="436059" y="213284"/>
                  </a:cubicBezTo>
                  <a:lnTo>
                    <a:pt x="106642" y="213284"/>
                  </a:lnTo>
                  <a:cubicBezTo>
                    <a:pt x="78359" y="213284"/>
                    <a:pt x="51234" y="202049"/>
                    <a:pt x="31235" y="182049"/>
                  </a:cubicBezTo>
                  <a:cubicBezTo>
                    <a:pt x="11235" y="162050"/>
                    <a:pt x="0" y="134925"/>
                    <a:pt x="0" y="106642"/>
                  </a:cubicBezTo>
                  <a:lnTo>
                    <a:pt x="0" y="106642"/>
                  </a:lnTo>
                  <a:cubicBezTo>
                    <a:pt x="0" y="78359"/>
                    <a:pt x="11235" y="51234"/>
                    <a:pt x="31235" y="31235"/>
                  </a:cubicBezTo>
                  <a:cubicBezTo>
                    <a:pt x="51234" y="11235"/>
                    <a:pt x="78359" y="0"/>
                    <a:pt x="106642" y="0"/>
                  </a:cubicBezTo>
                  <a:close/>
                </a:path>
              </a:pathLst>
            </a:custGeom>
            <a:solidFill>
              <a:srgbClr val="7069E9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542701" cy="270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2"/>
                </a:lnSpc>
              </a:pPr>
              <a:r>
                <a:rPr lang="en-US" b="true" sz="1600" spc="84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Emotional Intelligence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34517" y="9052386"/>
            <a:ext cx="1618137" cy="752406"/>
            <a:chOff x="0" y="0"/>
            <a:chExt cx="426176" cy="19816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26176" cy="198165"/>
            </a:xfrm>
            <a:custGeom>
              <a:avLst/>
              <a:gdLst/>
              <a:ahLst/>
              <a:cxnLst/>
              <a:rect r="r" b="b" t="t" l="l"/>
              <a:pathLst>
                <a:path h="198165" w="426176">
                  <a:moveTo>
                    <a:pt x="99082" y="0"/>
                  </a:moveTo>
                  <a:lnTo>
                    <a:pt x="327094" y="0"/>
                  </a:lnTo>
                  <a:cubicBezTo>
                    <a:pt x="381815" y="0"/>
                    <a:pt x="426176" y="44361"/>
                    <a:pt x="426176" y="99082"/>
                  </a:cubicBezTo>
                  <a:lnTo>
                    <a:pt x="426176" y="99082"/>
                  </a:lnTo>
                  <a:cubicBezTo>
                    <a:pt x="426176" y="153804"/>
                    <a:pt x="381815" y="198165"/>
                    <a:pt x="327094" y="198165"/>
                  </a:cubicBezTo>
                  <a:lnTo>
                    <a:pt x="99082" y="198165"/>
                  </a:lnTo>
                  <a:cubicBezTo>
                    <a:pt x="44361" y="198165"/>
                    <a:pt x="0" y="153804"/>
                    <a:pt x="0" y="99082"/>
                  </a:cubicBezTo>
                  <a:lnTo>
                    <a:pt x="0" y="99082"/>
                  </a:lnTo>
                  <a:cubicBezTo>
                    <a:pt x="0" y="44361"/>
                    <a:pt x="44361" y="0"/>
                    <a:pt x="99082" y="0"/>
                  </a:cubicBezTo>
                  <a:close/>
                </a:path>
              </a:pathLst>
            </a:custGeom>
            <a:solidFill>
              <a:srgbClr val="7069E9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426176" cy="255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52"/>
                </a:lnSpc>
              </a:pPr>
              <a:r>
                <a:rPr lang="en-US" b="true" sz="1600" spc="84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Self</a:t>
              </a:r>
            </a:p>
            <a:p>
              <a:pPr algn="ctr">
                <a:lnSpc>
                  <a:spcPts val="2352"/>
                </a:lnSpc>
              </a:pPr>
              <a:r>
                <a:rPr lang="en-US" b="true" sz="1600" spc="84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Confidence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7011090" y="7087756"/>
            <a:ext cx="11037323" cy="3044460"/>
            <a:chOff x="0" y="0"/>
            <a:chExt cx="2906949" cy="80183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906949" cy="801833"/>
            </a:xfrm>
            <a:custGeom>
              <a:avLst/>
              <a:gdLst/>
              <a:ahLst/>
              <a:cxnLst/>
              <a:rect r="r" b="b" t="t" l="l"/>
              <a:pathLst>
                <a:path h="801833" w="2906949">
                  <a:moveTo>
                    <a:pt x="35773" y="0"/>
                  </a:moveTo>
                  <a:lnTo>
                    <a:pt x="2871176" y="0"/>
                  </a:lnTo>
                  <a:cubicBezTo>
                    <a:pt x="2880664" y="0"/>
                    <a:pt x="2889763" y="3769"/>
                    <a:pt x="2896471" y="10478"/>
                  </a:cubicBezTo>
                  <a:cubicBezTo>
                    <a:pt x="2903180" y="17186"/>
                    <a:pt x="2906949" y="26285"/>
                    <a:pt x="2906949" y="35773"/>
                  </a:cubicBezTo>
                  <a:lnTo>
                    <a:pt x="2906949" y="766060"/>
                  </a:lnTo>
                  <a:cubicBezTo>
                    <a:pt x="2906949" y="775548"/>
                    <a:pt x="2903180" y="784647"/>
                    <a:pt x="2896471" y="791355"/>
                  </a:cubicBezTo>
                  <a:cubicBezTo>
                    <a:pt x="2889763" y="798064"/>
                    <a:pt x="2880664" y="801833"/>
                    <a:pt x="2871176" y="801833"/>
                  </a:cubicBezTo>
                  <a:lnTo>
                    <a:pt x="35773" y="801833"/>
                  </a:lnTo>
                  <a:cubicBezTo>
                    <a:pt x="26285" y="801833"/>
                    <a:pt x="17186" y="798064"/>
                    <a:pt x="10478" y="791355"/>
                  </a:cubicBezTo>
                  <a:cubicBezTo>
                    <a:pt x="3769" y="784647"/>
                    <a:pt x="0" y="775548"/>
                    <a:pt x="0" y="766060"/>
                  </a:cubicBezTo>
                  <a:lnTo>
                    <a:pt x="0" y="35773"/>
                  </a:lnTo>
                  <a:cubicBezTo>
                    <a:pt x="0" y="26285"/>
                    <a:pt x="3769" y="17186"/>
                    <a:pt x="10478" y="10478"/>
                  </a:cubicBezTo>
                  <a:cubicBezTo>
                    <a:pt x="17186" y="3769"/>
                    <a:pt x="26285" y="0"/>
                    <a:pt x="3577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2906949" cy="849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6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1232354" y="7926298"/>
            <a:ext cx="5048723" cy="475071"/>
            <a:chOff x="0" y="0"/>
            <a:chExt cx="2551119" cy="24005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551119" cy="240053"/>
            </a:xfrm>
            <a:custGeom>
              <a:avLst/>
              <a:gdLst/>
              <a:ahLst/>
              <a:cxnLst/>
              <a:rect r="r" b="b" t="t" l="l"/>
              <a:pathLst>
                <a:path h="240053" w="2551119">
                  <a:moveTo>
                    <a:pt x="2347919" y="0"/>
                  </a:moveTo>
                  <a:cubicBezTo>
                    <a:pt x="2460144" y="0"/>
                    <a:pt x="2551119" y="53738"/>
                    <a:pt x="2551119" y="120027"/>
                  </a:cubicBezTo>
                  <a:cubicBezTo>
                    <a:pt x="2551119" y="186316"/>
                    <a:pt x="2460144" y="240053"/>
                    <a:pt x="2347919" y="240053"/>
                  </a:cubicBezTo>
                  <a:lnTo>
                    <a:pt x="203200" y="240053"/>
                  </a:lnTo>
                  <a:cubicBezTo>
                    <a:pt x="90976" y="240053"/>
                    <a:pt x="0" y="186316"/>
                    <a:pt x="0" y="120027"/>
                  </a:cubicBezTo>
                  <a:cubicBezTo>
                    <a:pt x="0" y="5373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DA9EE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2551119" cy="2876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6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1232354" y="7949857"/>
            <a:ext cx="2189623" cy="491129"/>
            <a:chOff x="0" y="0"/>
            <a:chExt cx="1106416" cy="24816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106416" cy="248167"/>
            </a:xfrm>
            <a:custGeom>
              <a:avLst/>
              <a:gdLst/>
              <a:ahLst/>
              <a:cxnLst/>
              <a:rect r="r" b="b" t="t" l="l"/>
              <a:pathLst>
                <a:path h="248167" w="1106416">
                  <a:moveTo>
                    <a:pt x="903216" y="0"/>
                  </a:moveTo>
                  <a:cubicBezTo>
                    <a:pt x="1015440" y="0"/>
                    <a:pt x="1106416" y="55554"/>
                    <a:pt x="1106416" y="124084"/>
                  </a:cubicBezTo>
                  <a:cubicBezTo>
                    <a:pt x="1106416" y="192613"/>
                    <a:pt x="1015440" y="248167"/>
                    <a:pt x="903216" y="248167"/>
                  </a:cubicBezTo>
                  <a:lnTo>
                    <a:pt x="203200" y="248167"/>
                  </a:lnTo>
                  <a:cubicBezTo>
                    <a:pt x="90976" y="248167"/>
                    <a:pt x="0" y="192613"/>
                    <a:pt x="0" y="124084"/>
                  </a:cubicBezTo>
                  <a:cubicBezTo>
                    <a:pt x="0" y="5555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069E9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1106416" cy="2957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6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1232354" y="8665077"/>
            <a:ext cx="5048723" cy="475071"/>
            <a:chOff x="0" y="0"/>
            <a:chExt cx="2551119" cy="240053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2551119" cy="240053"/>
            </a:xfrm>
            <a:custGeom>
              <a:avLst/>
              <a:gdLst/>
              <a:ahLst/>
              <a:cxnLst/>
              <a:rect r="r" b="b" t="t" l="l"/>
              <a:pathLst>
                <a:path h="240053" w="2551119">
                  <a:moveTo>
                    <a:pt x="2347919" y="0"/>
                  </a:moveTo>
                  <a:cubicBezTo>
                    <a:pt x="2460144" y="0"/>
                    <a:pt x="2551119" y="53738"/>
                    <a:pt x="2551119" y="120027"/>
                  </a:cubicBezTo>
                  <a:cubicBezTo>
                    <a:pt x="2551119" y="186316"/>
                    <a:pt x="2460144" y="240053"/>
                    <a:pt x="2347919" y="240053"/>
                  </a:cubicBezTo>
                  <a:lnTo>
                    <a:pt x="203200" y="240053"/>
                  </a:lnTo>
                  <a:cubicBezTo>
                    <a:pt x="90976" y="240053"/>
                    <a:pt x="0" y="186316"/>
                    <a:pt x="0" y="120027"/>
                  </a:cubicBezTo>
                  <a:cubicBezTo>
                    <a:pt x="0" y="5373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DA9EE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47625"/>
              <a:ext cx="2551119" cy="2876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6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1232354" y="8649019"/>
            <a:ext cx="4379245" cy="491129"/>
            <a:chOff x="0" y="0"/>
            <a:chExt cx="2212832" cy="248167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2212832" cy="248167"/>
            </a:xfrm>
            <a:custGeom>
              <a:avLst/>
              <a:gdLst/>
              <a:ahLst/>
              <a:cxnLst/>
              <a:rect r="r" b="b" t="t" l="l"/>
              <a:pathLst>
                <a:path h="248167" w="2212832">
                  <a:moveTo>
                    <a:pt x="2009632" y="0"/>
                  </a:moveTo>
                  <a:cubicBezTo>
                    <a:pt x="2121856" y="0"/>
                    <a:pt x="2212832" y="55554"/>
                    <a:pt x="2212832" y="124084"/>
                  </a:cubicBezTo>
                  <a:cubicBezTo>
                    <a:pt x="2212832" y="192613"/>
                    <a:pt x="2121856" y="248167"/>
                    <a:pt x="2009632" y="248167"/>
                  </a:cubicBezTo>
                  <a:lnTo>
                    <a:pt x="203200" y="248167"/>
                  </a:lnTo>
                  <a:cubicBezTo>
                    <a:pt x="90976" y="248167"/>
                    <a:pt x="0" y="192613"/>
                    <a:pt x="0" y="124084"/>
                  </a:cubicBezTo>
                  <a:cubicBezTo>
                    <a:pt x="0" y="5555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069E9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47625"/>
              <a:ext cx="2212832" cy="2957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6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1232354" y="9371856"/>
            <a:ext cx="5048723" cy="475071"/>
            <a:chOff x="0" y="0"/>
            <a:chExt cx="2551119" cy="240053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2551119" cy="240053"/>
            </a:xfrm>
            <a:custGeom>
              <a:avLst/>
              <a:gdLst/>
              <a:ahLst/>
              <a:cxnLst/>
              <a:rect r="r" b="b" t="t" l="l"/>
              <a:pathLst>
                <a:path h="240053" w="2551119">
                  <a:moveTo>
                    <a:pt x="2347919" y="0"/>
                  </a:moveTo>
                  <a:cubicBezTo>
                    <a:pt x="2460144" y="0"/>
                    <a:pt x="2551119" y="53738"/>
                    <a:pt x="2551119" y="120027"/>
                  </a:cubicBezTo>
                  <a:cubicBezTo>
                    <a:pt x="2551119" y="186316"/>
                    <a:pt x="2460144" y="240053"/>
                    <a:pt x="2347919" y="240053"/>
                  </a:cubicBezTo>
                  <a:lnTo>
                    <a:pt x="203200" y="240053"/>
                  </a:lnTo>
                  <a:cubicBezTo>
                    <a:pt x="90976" y="240053"/>
                    <a:pt x="0" y="186316"/>
                    <a:pt x="0" y="120027"/>
                  </a:cubicBezTo>
                  <a:cubicBezTo>
                    <a:pt x="0" y="5373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DA9EE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47625"/>
              <a:ext cx="2551119" cy="2876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6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1232354" y="9364503"/>
            <a:ext cx="2903273" cy="491129"/>
            <a:chOff x="0" y="0"/>
            <a:chExt cx="1467023" cy="248167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467023" cy="248167"/>
            </a:xfrm>
            <a:custGeom>
              <a:avLst/>
              <a:gdLst/>
              <a:ahLst/>
              <a:cxnLst/>
              <a:rect r="r" b="b" t="t" l="l"/>
              <a:pathLst>
                <a:path h="248167" w="1467023">
                  <a:moveTo>
                    <a:pt x="1263823" y="0"/>
                  </a:moveTo>
                  <a:cubicBezTo>
                    <a:pt x="1376048" y="0"/>
                    <a:pt x="1467023" y="55554"/>
                    <a:pt x="1467023" y="124084"/>
                  </a:cubicBezTo>
                  <a:cubicBezTo>
                    <a:pt x="1467023" y="192613"/>
                    <a:pt x="1376048" y="248167"/>
                    <a:pt x="1263823" y="248167"/>
                  </a:cubicBezTo>
                  <a:lnTo>
                    <a:pt x="203200" y="248167"/>
                  </a:lnTo>
                  <a:cubicBezTo>
                    <a:pt x="90976" y="248167"/>
                    <a:pt x="0" y="192613"/>
                    <a:pt x="0" y="124084"/>
                  </a:cubicBezTo>
                  <a:cubicBezTo>
                    <a:pt x="0" y="5555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069E9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47625"/>
              <a:ext cx="1467023" cy="2957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6"/>
                </a:lnSpc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6916273" y="2921570"/>
            <a:ext cx="4638748" cy="3928303"/>
            <a:chOff x="0" y="0"/>
            <a:chExt cx="1221728" cy="1034615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1221728" cy="1034615"/>
            </a:xfrm>
            <a:custGeom>
              <a:avLst/>
              <a:gdLst/>
              <a:ahLst/>
              <a:cxnLst/>
              <a:rect r="r" b="b" t="t" l="l"/>
              <a:pathLst>
                <a:path h="1034615" w="1221728">
                  <a:moveTo>
                    <a:pt x="85117" y="0"/>
                  </a:moveTo>
                  <a:lnTo>
                    <a:pt x="1136610" y="0"/>
                  </a:lnTo>
                  <a:cubicBezTo>
                    <a:pt x="1183620" y="0"/>
                    <a:pt x="1221728" y="38108"/>
                    <a:pt x="1221728" y="85117"/>
                  </a:cubicBezTo>
                  <a:lnTo>
                    <a:pt x="1221728" y="949498"/>
                  </a:lnTo>
                  <a:cubicBezTo>
                    <a:pt x="1221728" y="972072"/>
                    <a:pt x="1212760" y="993722"/>
                    <a:pt x="1196798" y="1009685"/>
                  </a:cubicBezTo>
                  <a:cubicBezTo>
                    <a:pt x="1180835" y="1025647"/>
                    <a:pt x="1159185" y="1034615"/>
                    <a:pt x="1136610" y="1034615"/>
                  </a:cubicBezTo>
                  <a:lnTo>
                    <a:pt x="85117" y="1034615"/>
                  </a:lnTo>
                  <a:cubicBezTo>
                    <a:pt x="38108" y="1034615"/>
                    <a:pt x="0" y="996507"/>
                    <a:pt x="0" y="949498"/>
                  </a:cubicBezTo>
                  <a:lnTo>
                    <a:pt x="0" y="85117"/>
                  </a:lnTo>
                  <a:cubicBezTo>
                    <a:pt x="0" y="62543"/>
                    <a:pt x="8968" y="40893"/>
                    <a:pt x="24930" y="24930"/>
                  </a:cubicBezTo>
                  <a:cubicBezTo>
                    <a:pt x="40893" y="8968"/>
                    <a:pt x="62543" y="0"/>
                    <a:pt x="8511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47625"/>
              <a:ext cx="1221728" cy="10822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6"/>
                </a:lnSpc>
              </a:pPr>
            </a:p>
          </p:txBody>
        </p:sp>
      </p:grpSp>
      <p:sp>
        <p:nvSpPr>
          <p:cNvPr name="TextBox 52" id="52"/>
          <p:cNvSpPr txBox="true"/>
          <p:nvPr/>
        </p:nvSpPr>
        <p:spPr>
          <a:xfrm rot="0">
            <a:off x="7014991" y="3075402"/>
            <a:ext cx="4468664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Struggles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6929949" y="3709889"/>
            <a:ext cx="4625072" cy="2834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6019" indent="-218009" lvl="1">
              <a:lnSpc>
                <a:spcPts val="2827"/>
              </a:lnSpc>
              <a:buFont typeface="Arial"/>
              <a:buChar char="•"/>
            </a:pPr>
            <a:r>
              <a:rPr lang="en-US" sz="201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Intense</a:t>
            </a:r>
            <a:r>
              <a:rPr lang="en-US" sz="201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cravings during stressful situations</a:t>
            </a:r>
          </a:p>
          <a:p>
            <a:pPr algn="l">
              <a:lnSpc>
                <a:spcPts val="2827"/>
              </a:lnSpc>
            </a:pPr>
          </a:p>
          <a:p>
            <a:pPr algn="l" marL="436019" indent="-218009" lvl="1">
              <a:lnSpc>
                <a:spcPts val="2827"/>
              </a:lnSpc>
              <a:buFont typeface="Arial"/>
              <a:buChar char="•"/>
            </a:pPr>
            <a:r>
              <a:rPr lang="en-US" sz="201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Emot</a:t>
            </a:r>
            <a:r>
              <a:rPr lang="en-US" sz="201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ional eating during stressful times</a:t>
            </a:r>
          </a:p>
          <a:p>
            <a:pPr algn="l">
              <a:lnSpc>
                <a:spcPts val="2827"/>
              </a:lnSpc>
            </a:pPr>
          </a:p>
          <a:p>
            <a:pPr algn="l" marL="436019" indent="-218009" lvl="1">
              <a:lnSpc>
                <a:spcPts val="2827"/>
              </a:lnSpc>
              <a:buFont typeface="Arial"/>
              <a:buChar char="•"/>
            </a:pPr>
            <a:r>
              <a:rPr lang="en-US" sz="201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Lack of motivation without external support.</a:t>
            </a:r>
          </a:p>
        </p:txBody>
      </p:sp>
      <p:grpSp>
        <p:nvGrpSpPr>
          <p:cNvPr name="Group 54" id="54"/>
          <p:cNvGrpSpPr/>
          <p:nvPr/>
        </p:nvGrpSpPr>
        <p:grpSpPr>
          <a:xfrm rot="0">
            <a:off x="11838452" y="2921570"/>
            <a:ext cx="6003770" cy="3928303"/>
            <a:chOff x="0" y="0"/>
            <a:chExt cx="8005027" cy="5237738"/>
          </a:xfrm>
        </p:grpSpPr>
        <p:grpSp>
          <p:nvGrpSpPr>
            <p:cNvPr name="Group 55" id="55"/>
            <p:cNvGrpSpPr/>
            <p:nvPr/>
          </p:nvGrpSpPr>
          <p:grpSpPr>
            <a:xfrm rot="0">
              <a:off x="0" y="0"/>
              <a:ext cx="8005027" cy="5237738"/>
              <a:chOff x="0" y="0"/>
              <a:chExt cx="1581240" cy="1034615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581240" cy="1034615"/>
              </a:xfrm>
              <a:custGeom>
                <a:avLst/>
                <a:gdLst/>
                <a:ahLst/>
                <a:cxnLst/>
                <a:rect r="r" b="b" t="t" l="l"/>
                <a:pathLst>
                  <a:path h="1034615" w="1581240">
                    <a:moveTo>
                      <a:pt x="65765" y="0"/>
                    </a:moveTo>
                    <a:lnTo>
                      <a:pt x="1515475" y="0"/>
                    </a:lnTo>
                    <a:cubicBezTo>
                      <a:pt x="1551796" y="0"/>
                      <a:pt x="1581240" y="29444"/>
                      <a:pt x="1581240" y="65765"/>
                    </a:cubicBezTo>
                    <a:lnTo>
                      <a:pt x="1581240" y="968850"/>
                    </a:lnTo>
                    <a:cubicBezTo>
                      <a:pt x="1581240" y="1005171"/>
                      <a:pt x="1551796" y="1034615"/>
                      <a:pt x="1515475" y="1034615"/>
                    </a:cubicBezTo>
                    <a:lnTo>
                      <a:pt x="65765" y="1034615"/>
                    </a:lnTo>
                    <a:cubicBezTo>
                      <a:pt x="29444" y="1034615"/>
                      <a:pt x="0" y="1005171"/>
                      <a:pt x="0" y="968850"/>
                    </a:cubicBezTo>
                    <a:lnTo>
                      <a:pt x="0" y="65765"/>
                    </a:lnTo>
                    <a:cubicBezTo>
                      <a:pt x="0" y="29444"/>
                      <a:pt x="29444" y="0"/>
                      <a:pt x="6576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581240" cy="108224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46"/>
                  </a:lnSpc>
                </a:pPr>
              </a:p>
            </p:txBody>
          </p:sp>
        </p:grpSp>
        <p:sp>
          <p:nvSpPr>
            <p:cNvPr name="TextBox 58" id="58"/>
            <p:cNvSpPr txBox="true"/>
            <p:nvPr/>
          </p:nvSpPr>
          <p:spPr>
            <a:xfrm rot="0">
              <a:off x="170356" y="240033"/>
              <a:ext cx="7711515" cy="71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true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Motivations</a:t>
              </a:r>
            </a:p>
          </p:txBody>
        </p:sp>
        <p:sp>
          <p:nvSpPr>
            <p:cNvPr name="TextBox 59" id="59"/>
            <p:cNvSpPr txBox="true"/>
            <p:nvPr/>
          </p:nvSpPr>
          <p:spPr>
            <a:xfrm rot="0">
              <a:off x="23601" y="1194079"/>
              <a:ext cx="7583186" cy="3667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20756" indent="-210378" lvl="1">
                <a:lnSpc>
                  <a:spcPts val="2728"/>
                </a:lnSpc>
                <a:buFont typeface="Arial"/>
                <a:buChar char="•"/>
              </a:pPr>
              <a:r>
                <a:rPr lang="en-US" sz="1948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﻿Wants</a:t>
              </a:r>
              <a:r>
                <a:rPr lang="en-US" sz="1948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 to feel more confident and in control of her life.</a:t>
              </a:r>
            </a:p>
            <a:p>
              <a:pPr algn="l">
                <a:lnSpc>
                  <a:spcPts val="2728"/>
                </a:lnSpc>
              </a:pPr>
            </a:p>
            <a:p>
              <a:pPr algn="l" marL="420756" indent="-210378" lvl="1">
                <a:lnSpc>
                  <a:spcPts val="2728"/>
                </a:lnSpc>
                <a:buFont typeface="Arial"/>
                <a:buChar char="•"/>
              </a:pPr>
              <a:r>
                <a:rPr lang="en-US" sz="1948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Desires to build healthier relationships and improve her social life.</a:t>
              </a:r>
            </a:p>
            <a:p>
              <a:pPr algn="l">
                <a:lnSpc>
                  <a:spcPts val="2728"/>
                </a:lnSpc>
              </a:pPr>
            </a:p>
            <a:p>
              <a:pPr algn="l" marL="420756" indent="-210378" lvl="1">
                <a:lnSpc>
                  <a:spcPts val="2728"/>
                </a:lnSpc>
                <a:buFont typeface="Arial"/>
                <a:buChar char="•"/>
              </a:pPr>
              <a:r>
                <a:rPr lang="en-US" sz="1948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Aims</a:t>
              </a:r>
              <a:r>
                <a:rPr lang="en-US" sz="1948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 to achieve a balanced lifestyle with time for studies, hobbies, and self-care.</a:t>
              </a:r>
            </a:p>
          </p:txBody>
        </p:sp>
      </p:grpSp>
      <p:sp>
        <p:nvSpPr>
          <p:cNvPr name="TextBox 60" id="60"/>
          <p:cNvSpPr txBox="true"/>
          <p:nvPr/>
        </p:nvSpPr>
        <p:spPr>
          <a:xfrm rot="0">
            <a:off x="1528249" y="480377"/>
            <a:ext cx="3756868" cy="944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Leena Shah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684982" y="3855753"/>
            <a:ext cx="1606220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Age: 20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654480" y="4408837"/>
            <a:ext cx="5419128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Occupation: College Student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684982" y="4961922"/>
            <a:ext cx="5443402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Location: Ahmedabad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450471" y="6580447"/>
            <a:ext cx="5802871" cy="1272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I want to break free from my phone and junk food habits so l can focus on my studies and feel better about myself.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949890" y="8431849"/>
            <a:ext cx="2607230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Areas of Interest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7200477" y="794702"/>
            <a:ext cx="10196994" cy="177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Leena is a second-year college student dealing with phone addiction and junk food cravings. She often turns to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so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cial med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i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a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an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d u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nh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e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al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t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hy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sn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ac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ks wh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e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n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she 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f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ee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ls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st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resse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d or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bored. 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Priya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h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as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tried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to quit t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hes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e h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ab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i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t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s 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b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efore but struggl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es wi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th 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co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n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s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istenc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y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. 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Sh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e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i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s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l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ook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i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ng for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a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s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t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ruc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t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ur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e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d way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to 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b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uild 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h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ea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l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t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h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ie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r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h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abit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s a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n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d 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ma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n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age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he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r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tim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e 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bet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t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er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.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7011090" y="299402"/>
            <a:ext cx="10058823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Background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7200477" y="7130992"/>
            <a:ext cx="10435232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0"/>
              </a:lnSpc>
              <a:spcBef>
                <a:spcPct val="0"/>
              </a:spcBef>
            </a:pPr>
            <a:r>
              <a:rPr lang="en-US" b="true" sz="3000" spc="15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Triggers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9084701" y="7868731"/>
            <a:ext cx="1887457" cy="532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15"/>
              </a:lnSpc>
              <a:spcBef>
                <a:spcPct val="0"/>
              </a:spcBef>
            </a:pPr>
            <a:r>
              <a:rPr lang="en-US" sz="2799" spc="148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STRESS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8636659" y="8594546"/>
            <a:ext cx="2335499" cy="532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15"/>
              </a:lnSpc>
              <a:spcBef>
                <a:spcPct val="0"/>
              </a:spcBef>
            </a:pPr>
            <a:r>
              <a:rPr lang="en-US" sz="2799" spc="148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BOREDOM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7441290" y="9314289"/>
            <a:ext cx="3588712" cy="532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15"/>
              </a:lnSpc>
              <a:spcBef>
                <a:spcPct val="0"/>
              </a:spcBef>
            </a:pPr>
            <a:r>
              <a:rPr lang="en-US" sz="2799" spc="148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MEDIA EXPOSURE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706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948940" y="5143500"/>
            <a:ext cx="1239012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 flipV="true">
            <a:off x="9115425" y="1732812"/>
            <a:ext cx="9525" cy="793580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2948940" y="2277906"/>
            <a:ext cx="5703935" cy="2006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5" indent="-269872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"I need a way to handle stress without cigarettes.”</a:t>
            </a:r>
          </a:p>
          <a:p>
            <a:pPr algn="l" marL="539745" indent="-269872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"I’m tired of failing every time I try to quit."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867900" y="2277906"/>
            <a:ext cx="5703935" cy="2006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5" indent="-269872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Works long hours in IT and attends team meetings.</a:t>
            </a:r>
          </a:p>
          <a:p>
            <a:pPr algn="l" marL="539745" indent="-269872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Smokes during breaks or when stressed.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87616" y="5900738"/>
            <a:ext cx="5703935" cy="2511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5" indent="-269872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Stressed and overwhelmed by work.</a:t>
            </a:r>
          </a:p>
          <a:p>
            <a:pPr algn="l" marL="539745" indent="-269872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Guilty about his smoking habit.</a:t>
            </a:r>
          </a:p>
          <a:p>
            <a:pPr algn="l" marL="539745" indent="-269872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Hopeful yet doubtful about quitting for good.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39300" y="5900738"/>
            <a:ext cx="5703935" cy="1501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5" indent="-269872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"I need help staying disciplined."</a:t>
            </a:r>
          </a:p>
          <a:p>
            <a:pPr algn="l" marL="539745" indent="-269872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"Quitting feels impossible sometimes."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33587" y="4486275"/>
            <a:ext cx="401142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 b="true">
                <a:solidFill>
                  <a:srgbClr val="E6E6FA"/>
                </a:solidFill>
                <a:latin typeface="Telegraf Bold"/>
                <a:ea typeface="Telegraf Bold"/>
                <a:cs typeface="Telegraf Bold"/>
                <a:sym typeface="Telegraf Bold"/>
              </a:rPr>
              <a:t>Thinks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75837" y="4486275"/>
            <a:ext cx="401142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 b="true">
                <a:solidFill>
                  <a:srgbClr val="E6E6FA"/>
                </a:solidFill>
                <a:latin typeface="Telegraf Bold"/>
                <a:ea typeface="Telegraf Bold"/>
                <a:cs typeface="Telegraf Bold"/>
                <a:sym typeface="Telegraf Bold"/>
              </a:rPr>
              <a:t>Does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62187" y="5253037"/>
            <a:ext cx="401142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 b="true">
                <a:solidFill>
                  <a:srgbClr val="E6E6FA"/>
                </a:solidFill>
                <a:latin typeface="Telegraf Bold"/>
                <a:ea typeface="Telegraf Bold"/>
                <a:cs typeface="Telegraf Bold"/>
                <a:sym typeface="Telegraf Bold"/>
              </a:rPr>
              <a:t>Feels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75837" y="5253037"/>
            <a:ext cx="401142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 b="true">
                <a:solidFill>
                  <a:srgbClr val="E6E6FA"/>
                </a:solidFill>
                <a:latin typeface="Telegraf Bold"/>
                <a:ea typeface="Telegraf Bold"/>
                <a:cs typeface="Telegraf Bold"/>
                <a:sym typeface="Telegraf Bold"/>
              </a:rPr>
              <a:t>Says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00907" y="504825"/>
            <a:ext cx="10338235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9000">
                <a:solidFill>
                  <a:srgbClr val="FFFFFF"/>
                </a:solidFill>
                <a:latin typeface="Maharlika"/>
                <a:ea typeface="Maharlika"/>
                <a:cs typeface="Maharlika"/>
                <a:sym typeface="Maharlika"/>
              </a:rPr>
              <a:t>Empathy map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07782" y="102870"/>
            <a:ext cx="2423489" cy="4769777"/>
            <a:chOff x="0" y="0"/>
            <a:chExt cx="4762500" cy="93732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62500" cy="9373288"/>
            </a:xfrm>
            <a:custGeom>
              <a:avLst/>
              <a:gdLst/>
              <a:ahLst/>
              <a:cxnLst/>
              <a:rect r="r" b="b" t="t" l="l"/>
              <a:pathLst>
                <a:path h="9373288" w="4762500">
                  <a:moveTo>
                    <a:pt x="4762500" y="228617"/>
                  </a:moveTo>
                  <a:lnTo>
                    <a:pt x="4762500" y="9142362"/>
                  </a:lnTo>
                  <a:cubicBezTo>
                    <a:pt x="4762500" y="9269948"/>
                    <a:pt x="4648835" y="9373288"/>
                    <a:pt x="4508500" y="9373288"/>
                  </a:cubicBezTo>
                  <a:lnTo>
                    <a:pt x="254000" y="9373288"/>
                  </a:lnTo>
                  <a:cubicBezTo>
                    <a:pt x="113665" y="9373288"/>
                    <a:pt x="0" y="9269948"/>
                    <a:pt x="0" y="9142362"/>
                  </a:cubicBezTo>
                  <a:lnTo>
                    <a:pt x="0" y="228617"/>
                  </a:lnTo>
                  <a:cubicBezTo>
                    <a:pt x="0" y="111537"/>
                    <a:pt x="95885" y="15126"/>
                    <a:pt x="219964" y="0"/>
                  </a:cubicBezTo>
                  <a:lnTo>
                    <a:pt x="4542536" y="0"/>
                  </a:lnTo>
                  <a:cubicBezTo>
                    <a:pt x="4666615" y="15126"/>
                    <a:pt x="4762500" y="111537"/>
                    <a:pt x="4762500" y="228617"/>
                  </a:cubicBezTo>
                  <a:close/>
                </a:path>
              </a:pathLst>
            </a:custGeom>
            <a:blipFill>
              <a:blip r:embed="rId2"/>
              <a:stretch>
                <a:fillRect l="0" t="-4645" r="0" b="-69807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207782" y="5143500"/>
            <a:ext cx="2423489" cy="4769777"/>
            <a:chOff x="0" y="0"/>
            <a:chExt cx="4762500" cy="93732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762500" cy="9373288"/>
            </a:xfrm>
            <a:custGeom>
              <a:avLst/>
              <a:gdLst/>
              <a:ahLst/>
              <a:cxnLst/>
              <a:rect r="r" b="b" t="t" l="l"/>
              <a:pathLst>
                <a:path h="9373288" w="4762500">
                  <a:moveTo>
                    <a:pt x="4762500" y="228617"/>
                  </a:moveTo>
                  <a:lnTo>
                    <a:pt x="4762500" y="9142362"/>
                  </a:lnTo>
                  <a:cubicBezTo>
                    <a:pt x="4762500" y="9269948"/>
                    <a:pt x="4648835" y="9373288"/>
                    <a:pt x="4508500" y="9373288"/>
                  </a:cubicBezTo>
                  <a:lnTo>
                    <a:pt x="254000" y="9373288"/>
                  </a:lnTo>
                  <a:cubicBezTo>
                    <a:pt x="113665" y="9373288"/>
                    <a:pt x="0" y="9269948"/>
                    <a:pt x="0" y="9142362"/>
                  </a:cubicBezTo>
                  <a:lnTo>
                    <a:pt x="0" y="228617"/>
                  </a:lnTo>
                  <a:cubicBezTo>
                    <a:pt x="0" y="111537"/>
                    <a:pt x="95885" y="15126"/>
                    <a:pt x="219964" y="0"/>
                  </a:cubicBezTo>
                  <a:lnTo>
                    <a:pt x="4542536" y="0"/>
                  </a:lnTo>
                  <a:cubicBezTo>
                    <a:pt x="4666615" y="15126"/>
                    <a:pt x="4762500" y="111537"/>
                    <a:pt x="4762500" y="228617"/>
                  </a:cubicBezTo>
                  <a:close/>
                </a:path>
              </a:pathLst>
            </a:custGeom>
            <a:blipFill>
              <a:blip r:embed="rId2"/>
              <a:stretch>
                <a:fillRect l="0" t="-74452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021796" y="5143500"/>
            <a:ext cx="2423489" cy="4769777"/>
            <a:chOff x="0" y="0"/>
            <a:chExt cx="4762500" cy="93732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762500" cy="9373288"/>
            </a:xfrm>
            <a:custGeom>
              <a:avLst/>
              <a:gdLst/>
              <a:ahLst/>
              <a:cxnLst/>
              <a:rect r="r" b="b" t="t" l="l"/>
              <a:pathLst>
                <a:path h="9373288" w="4762500">
                  <a:moveTo>
                    <a:pt x="4762500" y="228617"/>
                  </a:moveTo>
                  <a:lnTo>
                    <a:pt x="4762500" y="9142362"/>
                  </a:lnTo>
                  <a:cubicBezTo>
                    <a:pt x="4762500" y="9269948"/>
                    <a:pt x="4648835" y="9373288"/>
                    <a:pt x="4508500" y="9373288"/>
                  </a:cubicBezTo>
                  <a:lnTo>
                    <a:pt x="254000" y="9373288"/>
                  </a:lnTo>
                  <a:cubicBezTo>
                    <a:pt x="113665" y="9373288"/>
                    <a:pt x="0" y="9269948"/>
                    <a:pt x="0" y="9142362"/>
                  </a:cubicBezTo>
                  <a:lnTo>
                    <a:pt x="0" y="228617"/>
                  </a:lnTo>
                  <a:cubicBezTo>
                    <a:pt x="0" y="111537"/>
                    <a:pt x="95885" y="15126"/>
                    <a:pt x="219964" y="0"/>
                  </a:cubicBezTo>
                  <a:lnTo>
                    <a:pt x="4542536" y="0"/>
                  </a:lnTo>
                  <a:cubicBezTo>
                    <a:pt x="4666615" y="15126"/>
                    <a:pt x="4762500" y="111537"/>
                    <a:pt x="4762500" y="228617"/>
                  </a:cubicBezTo>
                  <a:close/>
                </a:path>
              </a:pathLst>
            </a:custGeom>
            <a:blipFill>
              <a:blip r:embed="rId3"/>
              <a:stretch>
                <a:fillRect l="0" t="-8626" r="0" b="-14547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021796" y="102870"/>
            <a:ext cx="2423489" cy="4769777"/>
            <a:chOff x="0" y="0"/>
            <a:chExt cx="4762500" cy="93732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62500" cy="9373288"/>
            </a:xfrm>
            <a:custGeom>
              <a:avLst/>
              <a:gdLst/>
              <a:ahLst/>
              <a:cxnLst/>
              <a:rect r="r" b="b" t="t" l="l"/>
              <a:pathLst>
                <a:path h="9373288" w="4762500">
                  <a:moveTo>
                    <a:pt x="4762500" y="228617"/>
                  </a:moveTo>
                  <a:lnTo>
                    <a:pt x="4762500" y="9142362"/>
                  </a:lnTo>
                  <a:cubicBezTo>
                    <a:pt x="4762500" y="9269948"/>
                    <a:pt x="4648835" y="9373288"/>
                    <a:pt x="4508500" y="9373288"/>
                  </a:cubicBezTo>
                  <a:lnTo>
                    <a:pt x="254000" y="9373288"/>
                  </a:lnTo>
                  <a:cubicBezTo>
                    <a:pt x="113665" y="9373288"/>
                    <a:pt x="0" y="9269948"/>
                    <a:pt x="0" y="9142362"/>
                  </a:cubicBezTo>
                  <a:lnTo>
                    <a:pt x="0" y="228617"/>
                  </a:lnTo>
                  <a:cubicBezTo>
                    <a:pt x="0" y="111537"/>
                    <a:pt x="95885" y="15126"/>
                    <a:pt x="219964" y="0"/>
                  </a:cubicBezTo>
                  <a:lnTo>
                    <a:pt x="4542536" y="0"/>
                  </a:lnTo>
                  <a:cubicBezTo>
                    <a:pt x="4666615" y="15126"/>
                    <a:pt x="4762500" y="111537"/>
                    <a:pt x="4762500" y="228617"/>
                  </a:cubicBezTo>
                  <a:close/>
                </a:path>
              </a:pathLst>
            </a:custGeom>
            <a:blipFill>
              <a:blip r:embed="rId4"/>
              <a:stretch>
                <a:fillRect l="0" t="-1990" r="0" b="-47448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835811" y="102870"/>
            <a:ext cx="2423489" cy="4769777"/>
            <a:chOff x="0" y="0"/>
            <a:chExt cx="4762500" cy="937328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762500" cy="9373288"/>
            </a:xfrm>
            <a:custGeom>
              <a:avLst/>
              <a:gdLst/>
              <a:ahLst/>
              <a:cxnLst/>
              <a:rect r="r" b="b" t="t" l="l"/>
              <a:pathLst>
                <a:path h="9373288" w="4762500">
                  <a:moveTo>
                    <a:pt x="4762500" y="228617"/>
                  </a:moveTo>
                  <a:lnTo>
                    <a:pt x="4762500" y="9142362"/>
                  </a:lnTo>
                  <a:cubicBezTo>
                    <a:pt x="4762500" y="9269948"/>
                    <a:pt x="4648835" y="9373288"/>
                    <a:pt x="4508500" y="9373288"/>
                  </a:cubicBezTo>
                  <a:lnTo>
                    <a:pt x="254000" y="9373288"/>
                  </a:lnTo>
                  <a:cubicBezTo>
                    <a:pt x="113665" y="9373288"/>
                    <a:pt x="0" y="9269948"/>
                    <a:pt x="0" y="9142362"/>
                  </a:cubicBezTo>
                  <a:lnTo>
                    <a:pt x="0" y="228617"/>
                  </a:lnTo>
                  <a:cubicBezTo>
                    <a:pt x="0" y="111537"/>
                    <a:pt x="95885" y="15126"/>
                    <a:pt x="219964" y="0"/>
                  </a:cubicBezTo>
                  <a:lnTo>
                    <a:pt x="4542536" y="0"/>
                  </a:lnTo>
                  <a:cubicBezTo>
                    <a:pt x="4666615" y="15126"/>
                    <a:pt x="4762500" y="111537"/>
                    <a:pt x="4762500" y="228617"/>
                  </a:cubicBezTo>
                  <a:close/>
                </a:path>
              </a:pathLst>
            </a:custGeom>
            <a:blipFill>
              <a:blip r:embed="rId5"/>
              <a:stretch>
                <a:fillRect l="0" t="-734" r="0" b="-737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4835811" y="5143500"/>
            <a:ext cx="2423489" cy="4769777"/>
            <a:chOff x="0" y="0"/>
            <a:chExt cx="4762500" cy="937328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762500" cy="9373288"/>
            </a:xfrm>
            <a:custGeom>
              <a:avLst/>
              <a:gdLst/>
              <a:ahLst/>
              <a:cxnLst/>
              <a:rect r="r" b="b" t="t" l="l"/>
              <a:pathLst>
                <a:path h="9373288" w="4762500">
                  <a:moveTo>
                    <a:pt x="4762500" y="228617"/>
                  </a:moveTo>
                  <a:lnTo>
                    <a:pt x="4762500" y="9142362"/>
                  </a:lnTo>
                  <a:cubicBezTo>
                    <a:pt x="4762500" y="9269948"/>
                    <a:pt x="4648835" y="9373288"/>
                    <a:pt x="4508500" y="9373288"/>
                  </a:cubicBezTo>
                  <a:lnTo>
                    <a:pt x="254000" y="9373288"/>
                  </a:lnTo>
                  <a:cubicBezTo>
                    <a:pt x="113665" y="9373288"/>
                    <a:pt x="0" y="9269948"/>
                    <a:pt x="0" y="9142362"/>
                  </a:cubicBezTo>
                  <a:lnTo>
                    <a:pt x="0" y="228617"/>
                  </a:lnTo>
                  <a:cubicBezTo>
                    <a:pt x="0" y="111537"/>
                    <a:pt x="95885" y="15126"/>
                    <a:pt x="219964" y="0"/>
                  </a:cubicBezTo>
                  <a:lnTo>
                    <a:pt x="4542536" y="0"/>
                  </a:lnTo>
                  <a:cubicBezTo>
                    <a:pt x="4666615" y="15126"/>
                    <a:pt x="4762500" y="111537"/>
                    <a:pt x="4762500" y="228617"/>
                  </a:cubicBezTo>
                  <a:close/>
                </a:path>
              </a:pathLst>
            </a:custGeom>
            <a:blipFill>
              <a:blip r:embed="rId6"/>
              <a:stretch>
                <a:fillRect l="0" t="-70" r="0" b="-8034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586910" y="1594314"/>
            <a:ext cx="10338235" cy="593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750"/>
              </a:lnSpc>
            </a:pPr>
            <a:r>
              <a:rPr lang="en-US" sz="9000" spc="495">
                <a:solidFill>
                  <a:srgbClr val="2F4F4F"/>
                </a:solidFill>
                <a:latin typeface="Maharlika"/>
                <a:ea typeface="Maharlika"/>
                <a:cs typeface="Maharlika"/>
                <a:sym typeface="Maharlika"/>
              </a:rPr>
              <a:t>Low</a:t>
            </a:r>
          </a:p>
          <a:p>
            <a:pPr algn="l">
              <a:lnSpc>
                <a:spcPts val="15750"/>
              </a:lnSpc>
            </a:pPr>
            <a:r>
              <a:rPr lang="en-US" sz="9000" spc="495">
                <a:solidFill>
                  <a:srgbClr val="2F4F4F"/>
                </a:solidFill>
                <a:latin typeface="Maharlika"/>
                <a:ea typeface="Maharlika"/>
                <a:cs typeface="Maharlika"/>
                <a:sym typeface="Maharlika"/>
              </a:rPr>
              <a:t>Fidelity</a:t>
            </a:r>
          </a:p>
          <a:p>
            <a:pPr algn="l">
              <a:lnSpc>
                <a:spcPts val="15750"/>
              </a:lnSpc>
            </a:pPr>
            <a:r>
              <a:rPr lang="en-US" sz="9000" spc="495">
                <a:solidFill>
                  <a:srgbClr val="2F4F4F"/>
                </a:solidFill>
                <a:latin typeface="Maharlika"/>
                <a:ea typeface="Maharlika"/>
                <a:cs typeface="Maharlika"/>
                <a:sym typeface="Maharlika"/>
              </a:rPr>
              <a:t>Wireframe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06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6377" y="5143500"/>
            <a:ext cx="2423489" cy="4769777"/>
            <a:chOff x="0" y="0"/>
            <a:chExt cx="4762500" cy="93732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62500" cy="9373288"/>
            </a:xfrm>
            <a:custGeom>
              <a:avLst/>
              <a:gdLst/>
              <a:ahLst/>
              <a:cxnLst/>
              <a:rect r="r" b="b" t="t" l="l"/>
              <a:pathLst>
                <a:path h="9373288" w="4762500">
                  <a:moveTo>
                    <a:pt x="4762500" y="228617"/>
                  </a:moveTo>
                  <a:lnTo>
                    <a:pt x="4762500" y="9142362"/>
                  </a:lnTo>
                  <a:cubicBezTo>
                    <a:pt x="4762500" y="9269948"/>
                    <a:pt x="4648835" y="9373288"/>
                    <a:pt x="4508500" y="9373288"/>
                  </a:cubicBezTo>
                  <a:lnTo>
                    <a:pt x="254000" y="9373288"/>
                  </a:lnTo>
                  <a:cubicBezTo>
                    <a:pt x="113665" y="9373288"/>
                    <a:pt x="0" y="9269948"/>
                    <a:pt x="0" y="9142362"/>
                  </a:cubicBezTo>
                  <a:lnTo>
                    <a:pt x="0" y="228617"/>
                  </a:lnTo>
                  <a:cubicBezTo>
                    <a:pt x="0" y="111537"/>
                    <a:pt x="95885" y="15126"/>
                    <a:pt x="219964" y="0"/>
                  </a:cubicBezTo>
                  <a:lnTo>
                    <a:pt x="4542536" y="0"/>
                  </a:lnTo>
                  <a:cubicBezTo>
                    <a:pt x="4666615" y="15126"/>
                    <a:pt x="4762500" y="111537"/>
                    <a:pt x="4762500" y="228617"/>
                  </a:cubicBezTo>
                  <a:close/>
                </a:path>
              </a:pathLst>
            </a:custGeom>
            <a:blipFill>
              <a:blip r:embed="rId2"/>
              <a:stretch>
                <a:fillRect l="0" t="-4052" r="0" b="-4052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766377" y="102870"/>
            <a:ext cx="2423489" cy="4706623"/>
            <a:chOff x="0" y="0"/>
            <a:chExt cx="4762500" cy="924918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762500" cy="9249181"/>
            </a:xfrm>
            <a:custGeom>
              <a:avLst/>
              <a:gdLst/>
              <a:ahLst/>
              <a:cxnLst/>
              <a:rect r="r" b="b" t="t" l="l"/>
              <a:pathLst>
                <a:path h="9249181" w="4762500">
                  <a:moveTo>
                    <a:pt x="4762500" y="225590"/>
                  </a:moveTo>
                  <a:lnTo>
                    <a:pt x="4762500" y="9021313"/>
                  </a:lnTo>
                  <a:cubicBezTo>
                    <a:pt x="4762500" y="9147210"/>
                    <a:pt x="4648835" y="9249181"/>
                    <a:pt x="4508500" y="9249181"/>
                  </a:cubicBezTo>
                  <a:lnTo>
                    <a:pt x="254000" y="9249181"/>
                  </a:lnTo>
                  <a:cubicBezTo>
                    <a:pt x="113665" y="9249181"/>
                    <a:pt x="0" y="9147210"/>
                    <a:pt x="0" y="9021313"/>
                  </a:cubicBezTo>
                  <a:lnTo>
                    <a:pt x="0" y="225590"/>
                  </a:lnTo>
                  <a:cubicBezTo>
                    <a:pt x="0" y="110060"/>
                    <a:pt x="95885" y="14925"/>
                    <a:pt x="219964" y="0"/>
                  </a:cubicBezTo>
                  <a:lnTo>
                    <a:pt x="4542536" y="0"/>
                  </a:lnTo>
                  <a:cubicBezTo>
                    <a:pt x="4666615" y="14925"/>
                    <a:pt x="4762500" y="110060"/>
                    <a:pt x="4762500" y="225590"/>
                  </a:cubicBezTo>
                  <a:close/>
                </a:path>
              </a:pathLst>
            </a:custGeom>
            <a:blipFill>
              <a:blip r:embed="rId3"/>
              <a:stretch>
                <a:fillRect l="0" t="-4777" r="0" b="-4777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3579753" y="102870"/>
            <a:ext cx="2423489" cy="4809493"/>
            <a:chOff x="0" y="0"/>
            <a:chExt cx="4762500" cy="945133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762500" cy="9451336"/>
            </a:xfrm>
            <a:custGeom>
              <a:avLst/>
              <a:gdLst/>
              <a:ahLst/>
              <a:cxnLst/>
              <a:rect r="r" b="b" t="t" l="l"/>
              <a:pathLst>
                <a:path h="9451336" w="4762500">
                  <a:moveTo>
                    <a:pt x="4762500" y="230520"/>
                  </a:moveTo>
                  <a:lnTo>
                    <a:pt x="4762500" y="9218487"/>
                  </a:lnTo>
                  <a:cubicBezTo>
                    <a:pt x="4762500" y="9347136"/>
                    <a:pt x="4648835" y="9451336"/>
                    <a:pt x="4508500" y="9451336"/>
                  </a:cubicBezTo>
                  <a:lnTo>
                    <a:pt x="254000" y="9451336"/>
                  </a:lnTo>
                  <a:cubicBezTo>
                    <a:pt x="113665" y="9451336"/>
                    <a:pt x="0" y="9347136"/>
                    <a:pt x="0" y="9218487"/>
                  </a:cubicBezTo>
                  <a:lnTo>
                    <a:pt x="0" y="230520"/>
                  </a:lnTo>
                  <a:cubicBezTo>
                    <a:pt x="0" y="112466"/>
                    <a:pt x="95885" y="15252"/>
                    <a:pt x="219964" y="0"/>
                  </a:cubicBezTo>
                  <a:lnTo>
                    <a:pt x="4542536" y="0"/>
                  </a:lnTo>
                  <a:cubicBezTo>
                    <a:pt x="4666615" y="15252"/>
                    <a:pt x="4762500" y="112466"/>
                    <a:pt x="4762500" y="230520"/>
                  </a:cubicBezTo>
                  <a:close/>
                </a:path>
              </a:pathLst>
            </a:custGeom>
            <a:blipFill>
              <a:blip r:embed="rId4"/>
              <a:stretch>
                <a:fillRect l="0" t="-3606" r="0" b="-3606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3579753" y="5143500"/>
            <a:ext cx="2423489" cy="4769777"/>
            <a:chOff x="0" y="0"/>
            <a:chExt cx="4762500" cy="93732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62500" cy="9373288"/>
            </a:xfrm>
            <a:custGeom>
              <a:avLst/>
              <a:gdLst/>
              <a:ahLst/>
              <a:cxnLst/>
              <a:rect r="r" b="b" t="t" l="l"/>
              <a:pathLst>
                <a:path h="9373288" w="4762500">
                  <a:moveTo>
                    <a:pt x="4762500" y="228617"/>
                  </a:moveTo>
                  <a:lnTo>
                    <a:pt x="4762500" y="9142362"/>
                  </a:lnTo>
                  <a:cubicBezTo>
                    <a:pt x="4762500" y="9269948"/>
                    <a:pt x="4648835" y="9373288"/>
                    <a:pt x="4508500" y="9373288"/>
                  </a:cubicBezTo>
                  <a:lnTo>
                    <a:pt x="254000" y="9373288"/>
                  </a:lnTo>
                  <a:cubicBezTo>
                    <a:pt x="113665" y="9373288"/>
                    <a:pt x="0" y="9269948"/>
                    <a:pt x="0" y="9142362"/>
                  </a:cubicBezTo>
                  <a:lnTo>
                    <a:pt x="0" y="228617"/>
                  </a:lnTo>
                  <a:cubicBezTo>
                    <a:pt x="0" y="111537"/>
                    <a:pt x="95885" y="15126"/>
                    <a:pt x="219964" y="0"/>
                  </a:cubicBezTo>
                  <a:lnTo>
                    <a:pt x="4542536" y="0"/>
                  </a:lnTo>
                  <a:cubicBezTo>
                    <a:pt x="4666615" y="15126"/>
                    <a:pt x="4762500" y="111537"/>
                    <a:pt x="4762500" y="228617"/>
                  </a:cubicBezTo>
                  <a:close/>
                </a:path>
              </a:pathLst>
            </a:custGeom>
            <a:blipFill>
              <a:blip r:embed="rId5"/>
              <a:stretch>
                <a:fillRect l="0" t="-4052" r="0" b="-4052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393767" y="102870"/>
            <a:ext cx="2423489" cy="4769777"/>
            <a:chOff x="0" y="0"/>
            <a:chExt cx="4762500" cy="937328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762500" cy="9373288"/>
            </a:xfrm>
            <a:custGeom>
              <a:avLst/>
              <a:gdLst/>
              <a:ahLst/>
              <a:cxnLst/>
              <a:rect r="r" b="b" t="t" l="l"/>
              <a:pathLst>
                <a:path h="9373288" w="4762500">
                  <a:moveTo>
                    <a:pt x="4762500" y="228617"/>
                  </a:moveTo>
                  <a:lnTo>
                    <a:pt x="4762500" y="9142362"/>
                  </a:lnTo>
                  <a:cubicBezTo>
                    <a:pt x="4762500" y="9269948"/>
                    <a:pt x="4648835" y="9373288"/>
                    <a:pt x="4508500" y="9373288"/>
                  </a:cubicBezTo>
                  <a:lnTo>
                    <a:pt x="254000" y="9373288"/>
                  </a:lnTo>
                  <a:cubicBezTo>
                    <a:pt x="113665" y="9373288"/>
                    <a:pt x="0" y="9269948"/>
                    <a:pt x="0" y="9142362"/>
                  </a:cubicBezTo>
                  <a:lnTo>
                    <a:pt x="0" y="228617"/>
                  </a:lnTo>
                  <a:cubicBezTo>
                    <a:pt x="0" y="111537"/>
                    <a:pt x="95885" y="15126"/>
                    <a:pt x="219964" y="0"/>
                  </a:cubicBezTo>
                  <a:lnTo>
                    <a:pt x="4542536" y="0"/>
                  </a:lnTo>
                  <a:cubicBezTo>
                    <a:pt x="4666615" y="15126"/>
                    <a:pt x="4762500" y="111537"/>
                    <a:pt x="4762500" y="228617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-41136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6393767" y="5143500"/>
            <a:ext cx="2423489" cy="4769777"/>
            <a:chOff x="0" y="0"/>
            <a:chExt cx="4762500" cy="937328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762500" cy="9373288"/>
            </a:xfrm>
            <a:custGeom>
              <a:avLst/>
              <a:gdLst/>
              <a:ahLst/>
              <a:cxnLst/>
              <a:rect r="r" b="b" t="t" l="l"/>
              <a:pathLst>
                <a:path h="9373288" w="4762500">
                  <a:moveTo>
                    <a:pt x="4762500" y="228617"/>
                  </a:moveTo>
                  <a:lnTo>
                    <a:pt x="4762500" y="9142362"/>
                  </a:lnTo>
                  <a:cubicBezTo>
                    <a:pt x="4762500" y="9269948"/>
                    <a:pt x="4648835" y="9373288"/>
                    <a:pt x="4508500" y="9373288"/>
                  </a:cubicBezTo>
                  <a:lnTo>
                    <a:pt x="254000" y="9373288"/>
                  </a:lnTo>
                  <a:cubicBezTo>
                    <a:pt x="113665" y="9373288"/>
                    <a:pt x="0" y="9269948"/>
                    <a:pt x="0" y="9142362"/>
                  </a:cubicBezTo>
                  <a:lnTo>
                    <a:pt x="0" y="228617"/>
                  </a:lnTo>
                  <a:cubicBezTo>
                    <a:pt x="0" y="111537"/>
                    <a:pt x="95885" y="15126"/>
                    <a:pt x="219964" y="0"/>
                  </a:cubicBezTo>
                  <a:lnTo>
                    <a:pt x="4542536" y="0"/>
                  </a:lnTo>
                  <a:cubicBezTo>
                    <a:pt x="4666615" y="15126"/>
                    <a:pt x="4762500" y="111537"/>
                    <a:pt x="4762500" y="228617"/>
                  </a:cubicBezTo>
                  <a:close/>
                </a:path>
              </a:pathLst>
            </a:custGeom>
            <a:blipFill>
              <a:blip r:embed="rId7"/>
              <a:stretch>
                <a:fillRect l="0" t="-4052" r="0" b="-4052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207782" y="102870"/>
            <a:ext cx="2423489" cy="4769777"/>
            <a:chOff x="0" y="0"/>
            <a:chExt cx="4762500" cy="937328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762500" cy="9373288"/>
            </a:xfrm>
            <a:custGeom>
              <a:avLst/>
              <a:gdLst/>
              <a:ahLst/>
              <a:cxnLst/>
              <a:rect r="r" b="b" t="t" l="l"/>
              <a:pathLst>
                <a:path h="9373288" w="4762500">
                  <a:moveTo>
                    <a:pt x="4762500" y="228617"/>
                  </a:moveTo>
                  <a:lnTo>
                    <a:pt x="4762500" y="9142362"/>
                  </a:lnTo>
                  <a:cubicBezTo>
                    <a:pt x="4762500" y="9269948"/>
                    <a:pt x="4648835" y="9373288"/>
                    <a:pt x="4508500" y="9373288"/>
                  </a:cubicBezTo>
                  <a:lnTo>
                    <a:pt x="254000" y="9373288"/>
                  </a:lnTo>
                  <a:cubicBezTo>
                    <a:pt x="113665" y="9373288"/>
                    <a:pt x="0" y="9269948"/>
                    <a:pt x="0" y="9142362"/>
                  </a:cubicBezTo>
                  <a:lnTo>
                    <a:pt x="0" y="228617"/>
                  </a:lnTo>
                  <a:cubicBezTo>
                    <a:pt x="0" y="111537"/>
                    <a:pt x="95885" y="15126"/>
                    <a:pt x="219964" y="0"/>
                  </a:cubicBezTo>
                  <a:lnTo>
                    <a:pt x="4542536" y="0"/>
                  </a:lnTo>
                  <a:cubicBezTo>
                    <a:pt x="4666615" y="15126"/>
                    <a:pt x="4762500" y="111537"/>
                    <a:pt x="4762500" y="228617"/>
                  </a:cubicBezTo>
                  <a:close/>
                </a:path>
              </a:pathLst>
            </a:custGeom>
            <a:blipFill>
              <a:blip r:embed="rId8"/>
              <a:stretch>
                <a:fillRect l="0" t="-663" r="0" b="-7441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9207782" y="5143500"/>
            <a:ext cx="2423489" cy="4769777"/>
            <a:chOff x="0" y="0"/>
            <a:chExt cx="4762500" cy="937328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762500" cy="9373288"/>
            </a:xfrm>
            <a:custGeom>
              <a:avLst/>
              <a:gdLst/>
              <a:ahLst/>
              <a:cxnLst/>
              <a:rect r="r" b="b" t="t" l="l"/>
              <a:pathLst>
                <a:path h="9373288" w="4762500">
                  <a:moveTo>
                    <a:pt x="4762500" y="228617"/>
                  </a:moveTo>
                  <a:lnTo>
                    <a:pt x="4762500" y="9142362"/>
                  </a:lnTo>
                  <a:cubicBezTo>
                    <a:pt x="4762500" y="9269948"/>
                    <a:pt x="4648835" y="9373288"/>
                    <a:pt x="4508500" y="9373288"/>
                  </a:cubicBezTo>
                  <a:lnTo>
                    <a:pt x="254000" y="9373288"/>
                  </a:lnTo>
                  <a:cubicBezTo>
                    <a:pt x="113665" y="9373288"/>
                    <a:pt x="0" y="9269948"/>
                    <a:pt x="0" y="9142362"/>
                  </a:cubicBezTo>
                  <a:lnTo>
                    <a:pt x="0" y="228617"/>
                  </a:lnTo>
                  <a:cubicBezTo>
                    <a:pt x="0" y="111537"/>
                    <a:pt x="95885" y="15126"/>
                    <a:pt x="219964" y="0"/>
                  </a:cubicBezTo>
                  <a:lnTo>
                    <a:pt x="4542536" y="0"/>
                  </a:lnTo>
                  <a:cubicBezTo>
                    <a:pt x="4666615" y="15126"/>
                    <a:pt x="4762500" y="111537"/>
                    <a:pt x="4762500" y="228617"/>
                  </a:cubicBezTo>
                  <a:close/>
                </a:path>
              </a:pathLst>
            </a:custGeom>
            <a:blipFill>
              <a:blip r:embed="rId9"/>
              <a:stretch>
                <a:fillRect l="0" t="-883" r="0" b="-104406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2021796" y="5143500"/>
            <a:ext cx="2423489" cy="4769777"/>
            <a:chOff x="0" y="0"/>
            <a:chExt cx="4762500" cy="937328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762500" cy="9373288"/>
            </a:xfrm>
            <a:custGeom>
              <a:avLst/>
              <a:gdLst/>
              <a:ahLst/>
              <a:cxnLst/>
              <a:rect r="r" b="b" t="t" l="l"/>
              <a:pathLst>
                <a:path h="9373288" w="4762500">
                  <a:moveTo>
                    <a:pt x="4762500" y="228617"/>
                  </a:moveTo>
                  <a:lnTo>
                    <a:pt x="4762500" y="9142362"/>
                  </a:lnTo>
                  <a:cubicBezTo>
                    <a:pt x="4762500" y="9269948"/>
                    <a:pt x="4648835" y="9373288"/>
                    <a:pt x="4508500" y="9373288"/>
                  </a:cubicBezTo>
                  <a:lnTo>
                    <a:pt x="254000" y="9373288"/>
                  </a:lnTo>
                  <a:cubicBezTo>
                    <a:pt x="113665" y="9373288"/>
                    <a:pt x="0" y="9269948"/>
                    <a:pt x="0" y="9142362"/>
                  </a:cubicBezTo>
                  <a:lnTo>
                    <a:pt x="0" y="228617"/>
                  </a:lnTo>
                  <a:cubicBezTo>
                    <a:pt x="0" y="111537"/>
                    <a:pt x="95885" y="15126"/>
                    <a:pt x="219964" y="0"/>
                  </a:cubicBezTo>
                  <a:lnTo>
                    <a:pt x="4542536" y="0"/>
                  </a:lnTo>
                  <a:cubicBezTo>
                    <a:pt x="4666615" y="15126"/>
                    <a:pt x="4762500" y="111537"/>
                    <a:pt x="4762500" y="228617"/>
                  </a:cubicBezTo>
                  <a:close/>
                </a:path>
              </a:pathLst>
            </a:custGeom>
            <a:blipFill>
              <a:blip r:embed="rId10"/>
              <a:stretch>
                <a:fillRect l="0" t="-1990" r="0" b="-6114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2021796" y="102870"/>
            <a:ext cx="2423489" cy="4769777"/>
            <a:chOff x="0" y="0"/>
            <a:chExt cx="4762500" cy="937328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762500" cy="9373288"/>
            </a:xfrm>
            <a:custGeom>
              <a:avLst/>
              <a:gdLst/>
              <a:ahLst/>
              <a:cxnLst/>
              <a:rect r="r" b="b" t="t" l="l"/>
              <a:pathLst>
                <a:path h="9373288" w="4762500">
                  <a:moveTo>
                    <a:pt x="4762500" y="228617"/>
                  </a:moveTo>
                  <a:lnTo>
                    <a:pt x="4762500" y="9142362"/>
                  </a:lnTo>
                  <a:cubicBezTo>
                    <a:pt x="4762500" y="9269948"/>
                    <a:pt x="4648835" y="9373288"/>
                    <a:pt x="4508500" y="9373288"/>
                  </a:cubicBezTo>
                  <a:lnTo>
                    <a:pt x="254000" y="9373288"/>
                  </a:lnTo>
                  <a:cubicBezTo>
                    <a:pt x="113665" y="9373288"/>
                    <a:pt x="0" y="9269948"/>
                    <a:pt x="0" y="9142362"/>
                  </a:cubicBezTo>
                  <a:lnTo>
                    <a:pt x="0" y="228617"/>
                  </a:lnTo>
                  <a:cubicBezTo>
                    <a:pt x="0" y="111537"/>
                    <a:pt x="95885" y="15126"/>
                    <a:pt x="219964" y="0"/>
                  </a:cubicBezTo>
                  <a:lnTo>
                    <a:pt x="4542536" y="0"/>
                  </a:lnTo>
                  <a:cubicBezTo>
                    <a:pt x="4666615" y="15126"/>
                    <a:pt x="4762500" y="111537"/>
                    <a:pt x="4762500" y="228617"/>
                  </a:cubicBezTo>
                  <a:close/>
                </a:path>
              </a:pathLst>
            </a:custGeom>
            <a:blipFill>
              <a:blip r:embed="rId11"/>
              <a:stretch>
                <a:fillRect l="0" t="-3318" r="0" b="-15882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4835811" y="102870"/>
            <a:ext cx="2423489" cy="4769777"/>
            <a:chOff x="0" y="0"/>
            <a:chExt cx="4762500" cy="937328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762500" cy="9373288"/>
            </a:xfrm>
            <a:custGeom>
              <a:avLst/>
              <a:gdLst/>
              <a:ahLst/>
              <a:cxnLst/>
              <a:rect r="r" b="b" t="t" l="l"/>
              <a:pathLst>
                <a:path h="9373288" w="4762500">
                  <a:moveTo>
                    <a:pt x="4762500" y="228617"/>
                  </a:moveTo>
                  <a:lnTo>
                    <a:pt x="4762500" y="9142362"/>
                  </a:lnTo>
                  <a:cubicBezTo>
                    <a:pt x="4762500" y="9269948"/>
                    <a:pt x="4648835" y="9373288"/>
                    <a:pt x="4508500" y="9373288"/>
                  </a:cubicBezTo>
                  <a:lnTo>
                    <a:pt x="254000" y="9373288"/>
                  </a:lnTo>
                  <a:cubicBezTo>
                    <a:pt x="113665" y="9373288"/>
                    <a:pt x="0" y="9269948"/>
                    <a:pt x="0" y="9142362"/>
                  </a:cubicBezTo>
                  <a:lnTo>
                    <a:pt x="0" y="228617"/>
                  </a:lnTo>
                  <a:cubicBezTo>
                    <a:pt x="0" y="111537"/>
                    <a:pt x="95885" y="15126"/>
                    <a:pt x="219964" y="0"/>
                  </a:cubicBezTo>
                  <a:lnTo>
                    <a:pt x="4542536" y="0"/>
                  </a:lnTo>
                  <a:cubicBezTo>
                    <a:pt x="4666615" y="15126"/>
                    <a:pt x="4762500" y="111537"/>
                    <a:pt x="4762500" y="228617"/>
                  </a:cubicBezTo>
                  <a:close/>
                </a:path>
              </a:pathLst>
            </a:custGeom>
            <a:blipFill>
              <a:blip r:embed="rId12"/>
              <a:stretch>
                <a:fillRect l="0" t="-4052" r="0" b="-4052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4835811" y="5143500"/>
            <a:ext cx="2423489" cy="4769777"/>
            <a:chOff x="0" y="0"/>
            <a:chExt cx="4762500" cy="937328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762500" cy="9373288"/>
            </a:xfrm>
            <a:custGeom>
              <a:avLst/>
              <a:gdLst/>
              <a:ahLst/>
              <a:cxnLst/>
              <a:rect r="r" b="b" t="t" l="l"/>
              <a:pathLst>
                <a:path h="9373288" w="4762500">
                  <a:moveTo>
                    <a:pt x="4762500" y="228617"/>
                  </a:moveTo>
                  <a:lnTo>
                    <a:pt x="4762500" y="9142362"/>
                  </a:lnTo>
                  <a:cubicBezTo>
                    <a:pt x="4762500" y="9269948"/>
                    <a:pt x="4648835" y="9373288"/>
                    <a:pt x="4508500" y="9373288"/>
                  </a:cubicBezTo>
                  <a:lnTo>
                    <a:pt x="254000" y="9373288"/>
                  </a:lnTo>
                  <a:cubicBezTo>
                    <a:pt x="113665" y="9373288"/>
                    <a:pt x="0" y="9269948"/>
                    <a:pt x="0" y="9142362"/>
                  </a:cubicBezTo>
                  <a:lnTo>
                    <a:pt x="0" y="228617"/>
                  </a:lnTo>
                  <a:cubicBezTo>
                    <a:pt x="0" y="111537"/>
                    <a:pt x="95885" y="15126"/>
                    <a:pt x="219964" y="0"/>
                  </a:cubicBezTo>
                  <a:lnTo>
                    <a:pt x="4542536" y="0"/>
                  </a:lnTo>
                  <a:cubicBezTo>
                    <a:pt x="4666615" y="15126"/>
                    <a:pt x="4762500" y="111537"/>
                    <a:pt x="4762500" y="228617"/>
                  </a:cubicBezTo>
                  <a:close/>
                </a:path>
              </a:pathLst>
            </a:custGeom>
            <a:blipFill>
              <a:blip r:embed="rId13"/>
              <a:stretch>
                <a:fillRect l="0" t="-4052" r="0" b="-4052"/>
              </a:stretch>
            </a:blipFill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122474"/>
            <a:ext cx="212673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5123885" y="0"/>
            <a:ext cx="13164115" cy="10287000"/>
          </a:xfrm>
          <a:custGeom>
            <a:avLst/>
            <a:gdLst/>
            <a:ahLst/>
            <a:cxnLst/>
            <a:rect r="r" b="b" t="t" l="l"/>
            <a:pathLst>
              <a:path h="10287000" w="13164115">
                <a:moveTo>
                  <a:pt x="0" y="0"/>
                </a:moveTo>
                <a:lnTo>
                  <a:pt x="13164115" y="0"/>
                </a:lnTo>
                <a:lnTo>
                  <a:pt x="1316411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25" r="-1359" b="-2032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6773" y="3629059"/>
            <a:ext cx="7070166" cy="2100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41"/>
              </a:lnSpc>
            </a:pPr>
            <a:r>
              <a:rPr lang="en-US" sz="5149" spc="61">
                <a:solidFill>
                  <a:srgbClr val="2F4F4F"/>
                </a:solidFill>
                <a:latin typeface="Maharlika"/>
                <a:ea typeface="Maharlika"/>
                <a:cs typeface="Maharlika"/>
                <a:sym typeface="Maharlika"/>
              </a:rPr>
              <a:t>Information Architechture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99263" y="4042169"/>
            <a:ext cx="5066434" cy="6047201"/>
          </a:xfrm>
          <a:custGeom>
            <a:avLst/>
            <a:gdLst/>
            <a:ahLst/>
            <a:cxnLst/>
            <a:rect r="r" b="b" t="t" l="l"/>
            <a:pathLst>
              <a:path h="6047201" w="5066434">
                <a:moveTo>
                  <a:pt x="0" y="0"/>
                </a:moveTo>
                <a:lnTo>
                  <a:pt x="5066434" y="0"/>
                </a:lnTo>
                <a:lnTo>
                  <a:pt x="5066434" y="6047202"/>
                </a:lnTo>
                <a:lnTo>
                  <a:pt x="0" y="60472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962" r="0" b="-1736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3130" y="363451"/>
            <a:ext cx="4244985" cy="5411850"/>
          </a:xfrm>
          <a:custGeom>
            <a:avLst/>
            <a:gdLst/>
            <a:ahLst/>
            <a:cxnLst/>
            <a:rect r="r" b="b" t="t" l="l"/>
            <a:pathLst>
              <a:path h="5411850" w="4244985">
                <a:moveTo>
                  <a:pt x="0" y="0"/>
                </a:moveTo>
                <a:lnTo>
                  <a:pt x="4244985" y="0"/>
                </a:lnTo>
                <a:lnTo>
                  <a:pt x="4244985" y="5411850"/>
                </a:lnTo>
                <a:lnTo>
                  <a:pt x="0" y="54118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99" t="-17971" r="-1199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171223" y="363451"/>
            <a:ext cx="7892361" cy="4364699"/>
          </a:xfrm>
          <a:custGeom>
            <a:avLst/>
            <a:gdLst/>
            <a:ahLst/>
            <a:cxnLst/>
            <a:rect r="r" b="b" t="t" l="l"/>
            <a:pathLst>
              <a:path h="4364699" w="7892361">
                <a:moveTo>
                  <a:pt x="0" y="0"/>
                </a:moveTo>
                <a:lnTo>
                  <a:pt x="7892360" y="0"/>
                </a:lnTo>
                <a:lnTo>
                  <a:pt x="7892360" y="4364699"/>
                </a:lnTo>
                <a:lnTo>
                  <a:pt x="0" y="43646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247" r="-2843" b="-224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5719059" y="-456345"/>
            <a:ext cx="3426843" cy="5066434"/>
          </a:xfrm>
          <a:custGeom>
            <a:avLst/>
            <a:gdLst/>
            <a:ahLst/>
            <a:cxnLst/>
            <a:rect r="r" b="b" t="t" l="l"/>
            <a:pathLst>
              <a:path h="5066434" w="3426843">
                <a:moveTo>
                  <a:pt x="0" y="0"/>
                </a:moveTo>
                <a:lnTo>
                  <a:pt x="3426843" y="0"/>
                </a:lnTo>
                <a:lnTo>
                  <a:pt x="3426843" y="5066434"/>
                </a:lnTo>
                <a:lnTo>
                  <a:pt x="0" y="50664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442" t="0" r="-544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3130" y="6304981"/>
            <a:ext cx="4244985" cy="3784390"/>
          </a:xfrm>
          <a:custGeom>
            <a:avLst/>
            <a:gdLst/>
            <a:ahLst/>
            <a:cxnLst/>
            <a:rect r="r" b="b" t="t" l="l"/>
            <a:pathLst>
              <a:path h="3784390" w="4244985">
                <a:moveTo>
                  <a:pt x="0" y="0"/>
                </a:moveTo>
                <a:lnTo>
                  <a:pt x="4244985" y="0"/>
                </a:lnTo>
                <a:lnTo>
                  <a:pt x="4244985" y="3784390"/>
                </a:lnTo>
                <a:lnTo>
                  <a:pt x="0" y="37843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085" r="0" b="-608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064428" y="5670087"/>
            <a:ext cx="6484187" cy="3855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88"/>
              </a:lnSpc>
            </a:pPr>
            <a:r>
              <a:rPr lang="en-US" sz="10332" spc="547">
                <a:solidFill>
                  <a:srgbClr val="2F4F4F"/>
                </a:solidFill>
                <a:latin typeface="Maharlika"/>
                <a:ea typeface="Maharlika"/>
                <a:cs typeface="Maharlika"/>
                <a:sym typeface="Maharlika"/>
              </a:rPr>
              <a:t>Mood </a:t>
            </a:r>
          </a:p>
          <a:p>
            <a:pPr algn="ctr">
              <a:lnSpc>
                <a:spcPts val="15188"/>
              </a:lnSpc>
              <a:spcBef>
                <a:spcPct val="0"/>
              </a:spcBef>
            </a:pPr>
            <a:r>
              <a:rPr lang="en-US" sz="10332" spc="547">
                <a:solidFill>
                  <a:srgbClr val="2F4F4F"/>
                </a:solidFill>
                <a:latin typeface="Maharlika"/>
                <a:ea typeface="Maharlika"/>
                <a:cs typeface="Maharlika"/>
                <a:sym typeface="Maharlika"/>
              </a:rPr>
              <a:t>Board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E6E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122474"/>
            <a:ext cx="212673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566213" y="634995"/>
            <a:ext cx="17155575" cy="2983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60"/>
              </a:lnSpc>
              <a:spcBef>
                <a:spcPct val="0"/>
              </a:spcBef>
            </a:pPr>
            <a:r>
              <a:rPr lang="en-US" sz="8000" spc="424">
                <a:solidFill>
                  <a:srgbClr val="2F4F4F"/>
                </a:solidFill>
                <a:latin typeface="Maharlika"/>
                <a:ea typeface="Maharlika"/>
                <a:cs typeface="Maharlika"/>
                <a:sym typeface="Maharlika"/>
              </a:rPr>
              <a:t>Colour Palette And Typography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260311" y="3987300"/>
            <a:ext cx="4395282" cy="72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b="true" sz="3999" spc="211">
                <a:solidFill>
                  <a:srgbClr val="9370DB"/>
                </a:solidFill>
                <a:latin typeface="Arimo Bold"/>
                <a:ea typeface="Arimo Bold"/>
                <a:cs typeface="Arimo Bold"/>
                <a:sym typeface="Arimo Bold"/>
              </a:rPr>
              <a:t>TYPOGRAPHY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287320" y="5010150"/>
            <a:ext cx="1992511" cy="66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5"/>
              </a:lnSpc>
              <a:spcBef>
                <a:spcPct val="0"/>
              </a:spcBef>
            </a:pPr>
            <a:r>
              <a:rPr lang="en-US" b="true" sz="3500" spc="185">
                <a:solidFill>
                  <a:srgbClr val="9370DB"/>
                </a:solidFill>
                <a:latin typeface="Telegraf Ultra-Bold"/>
                <a:ea typeface="Telegraf Ultra-Bold"/>
                <a:cs typeface="Telegraf Ultra-Bold"/>
                <a:sym typeface="Telegraf Ultra-Bold"/>
              </a:rPr>
              <a:t>Telegraf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027764" y="5753813"/>
            <a:ext cx="2511623" cy="66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5"/>
              </a:lnSpc>
              <a:spcBef>
                <a:spcPct val="0"/>
              </a:spcBef>
            </a:pPr>
            <a:r>
              <a:rPr lang="en-US" sz="3500" spc="185">
                <a:solidFill>
                  <a:srgbClr val="9370DB"/>
                </a:solidFill>
                <a:latin typeface="Telegraf"/>
                <a:ea typeface="Telegraf"/>
                <a:cs typeface="Telegraf"/>
                <a:sym typeface="Telegraf"/>
              </a:rPr>
              <a:t>Telegraf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027764" y="6500573"/>
            <a:ext cx="2511623" cy="66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5"/>
              </a:lnSpc>
              <a:spcBef>
                <a:spcPct val="0"/>
              </a:spcBef>
            </a:pPr>
            <a:r>
              <a:rPr lang="en-US" sz="3500" spc="185">
                <a:solidFill>
                  <a:srgbClr val="9370DB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Telegraf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027764" y="7294958"/>
            <a:ext cx="2511623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5"/>
              </a:lnSpc>
              <a:spcBef>
                <a:spcPct val="0"/>
              </a:spcBef>
            </a:pPr>
            <a:r>
              <a:rPr lang="en-US" b="true" sz="3500" spc="185">
                <a:solidFill>
                  <a:srgbClr val="9370DB"/>
                </a:solidFill>
                <a:latin typeface="Nunito Sans Expanded Medium"/>
                <a:ea typeface="Nunito Sans Expanded Medium"/>
                <a:cs typeface="Nunito Sans Expanded Medium"/>
                <a:sym typeface="Nunito Sans Expanded Medium"/>
              </a:rPr>
              <a:t>Nunito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499534" y="4707390"/>
            <a:ext cx="2360601" cy="236060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6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686818" y="4660054"/>
            <a:ext cx="2407938" cy="2407938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6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649176" y="4660054"/>
            <a:ext cx="2454217" cy="245421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090E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6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46916" y="4706334"/>
            <a:ext cx="2455274" cy="245527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69E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6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933687" y="7392113"/>
            <a:ext cx="1481733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  <a:spcBef>
                <a:spcPct val="0"/>
              </a:spcBef>
            </a:pPr>
            <a:r>
              <a:rPr lang="en-US" sz="2499" spc="132">
                <a:solidFill>
                  <a:srgbClr val="1C1E1D"/>
                </a:solidFill>
                <a:latin typeface="IBM Plex Sans"/>
                <a:ea typeface="IBM Plex Sans"/>
                <a:cs typeface="IBM Plex Sans"/>
                <a:sym typeface="IBM Plex Sans"/>
              </a:rPr>
              <a:t>#7069E9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127010" y="7392113"/>
            <a:ext cx="149855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  <a:spcBef>
                <a:spcPct val="0"/>
              </a:spcBef>
            </a:pPr>
            <a:r>
              <a:rPr lang="en-US" sz="2499" spc="132">
                <a:solidFill>
                  <a:srgbClr val="1C1E1D"/>
                </a:solidFill>
                <a:latin typeface="IBM Plex Sans"/>
                <a:ea typeface="IBM Plex Sans"/>
                <a:cs typeface="IBM Plex Sans"/>
                <a:sym typeface="IBM Plex Sans"/>
              </a:rPr>
              <a:t>#B090E9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283419" y="7314008"/>
            <a:ext cx="1214735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  <a:spcBef>
                <a:spcPct val="0"/>
              </a:spcBef>
            </a:pPr>
            <a:r>
              <a:rPr lang="en-US" sz="2499" spc="132">
                <a:solidFill>
                  <a:srgbClr val="1C1E1D"/>
                </a:solidFill>
                <a:latin typeface="IBM Plex Sans"/>
                <a:ea typeface="IBM Plex Sans"/>
                <a:cs typeface="IBM Plex Sans"/>
                <a:sym typeface="IBM Plex Sans"/>
              </a:rPr>
              <a:t>#FFFFF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039948" y="7314008"/>
            <a:ext cx="1279773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  <a:spcBef>
                <a:spcPct val="0"/>
              </a:spcBef>
            </a:pPr>
            <a:r>
              <a:rPr lang="en-US" sz="2499" spc="132">
                <a:solidFill>
                  <a:srgbClr val="1C1E1D"/>
                </a:solidFill>
                <a:latin typeface="IBM Plex Sans"/>
                <a:ea typeface="IBM Plex Sans"/>
                <a:cs typeface="IBM Plex Sans"/>
                <a:sym typeface="IBM Plex Sans"/>
              </a:rPr>
              <a:t>#00000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06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5772" y="-85512"/>
            <a:ext cx="17792192" cy="1677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58"/>
              </a:lnSpc>
              <a:spcBef>
                <a:spcPct val="0"/>
              </a:spcBef>
            </a:pPr>
            <a:r>
              <a:rPr lang="en-US" sz="8883" spc="470">
                <a:solidFill>
                  <a:srgbClr val="F8F4FF"/>
                </a:solidFill>
                <a:latin typeface="Maharlika"/>
                <a:ea typeface="Maharlika"/>
                <a:cs typeface="Maharlika"/>
                <a:sym typeface="Maharlika"/>
              </a:rPr>
              <a:t>Hi-fidelity Wireframe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41018" y="1099335"/>
            <a:ext cx="3377080" cy="591413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017924" y="4493577"/>
            <a:ext cx="3502123" cy="613312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570040" y="1067543"/>
            <a:ext cx="3594926" cy="629564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15693" y="4412315"/>
            <a:ext cx="3594926" cy="629564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747070" y="1067543"/>
            <a:ext cx="3594926" cy="629564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378448" y="4344597"/>
            <a:ext cx="3594926" cy="629564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009825" y="1067543"/>
            <a:ext cx="3594926" cy="629564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31479" y="2476706"/>
            <a:ext cx="6601433" cy="6699981"/>
            <a:chOff x="0" y="0"/>
            <a:chExt cx="8801910" cy="893330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8801910" cy="8933308"/>
              <a:chOff x="0" y="0"/>
              <a:chExt cx="1663499" cy="1688332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663499" cy="1688332"/>
              </a:xfrm>
              <a:custGeom>
                <a:avLst/>
                <a:gdLst/>
                <a:ahLst/>
                <a:cxnLst/>
                <a:rect r="r" b="b" t="t" l="l"/>
                <a:pathLst>
                  <a:path h="1688332" w="1663499">
                    <a:moveTo>
                      <a:pt x="62513" y="0"/>
                    </a:moveTo>
                    <a:lnTo>
                      <a:pt x="1600986" y="0"/>
                    </a:lnTo>
                    <a:cubicBezTo>
                      <a:pt x="1617566" y="0"/>
                      <a:pt x="1633466" y="6586"/>
                      <a:pt x="1645190" y="18310"/>
                    </a:cubicBezTo>
                    <a:cubicBezTo>
                      <a:pt x="1656913" y="30033"/>
                      <a:pt x="1663499" y="45933"/>
                      <a:pt x="1663499" y="62513"/>
                    </a:cubicBezTo>
                    <a:lnTo>
                      <a:pt x="1663499" y="1625820"/>
                    </a:lnTo>
                    <a:cubicBezTo>
                      <a:pt x="1663499" y="1660344"/>
                      <a:pt x="1635511" y="1688332"/>
                      <a:pt x="1600986" y="1688332"/>
                    </a:cubicBezTo>
                    <a:lnTo>
                      <a:pt x="62513" y="1688332"/>
                    </a:lnTo>
                    <a:cubicBezTo>
                      <a:pt x="27988" y="1688332"/>
                      <a:pt x="0" y="1660344"/>
                      <a:pt x="0" y="1625820"/>
                    </a:cubicBezTo>
                    <a:lnTo>
                      <a:pt x="0" y="62513"/>
                    </a:lnTo>
                    <a:cubicBezTo>
                      <a:pt x="0" y="27988"/>
                      <a:pt x="27988" y="0"/>
                      <a:pt x="6251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1663499" cy="173595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45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87315" y="274660"/>
              <a:ext cx="8479180" cy="60932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4137" indent="-282068" lvl="1">
                <a:lnSpc>
                  <a:spcPts val="3658"/>
                </a:lnSpc>
                <a:buFont typeface="Arial"/>
                <a:buChar char="•"/>
              </a:pPr>
              <a:r>
                <a:rPr lang="en-US" b="true" sz="2612" spc="130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Todays progress</a:t>
              </a:r>
            </a:p>
            <a:p>
              <a:pPr algn="l">
                <a:lnSpc>
                  <a:spcPts val="3658"/>
                </a:lnSpc>
              </a:pPr>
              <a:r>
                <a:rPr lang="en-US" sz="2612" spc="130" b="true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   </a:t>
              </a:r>
            </a:p>
            <a:p>
              <a:pPr algn="l">
                <a:lnSpc>
                  <a:spcPts val="3658"/>
                </a:lnSpc>
              </a:pPr>
            </a:p>
            <a:p>
              <a:pPr algn="l">
                <a:lnSpc>
                  <a:spcPts val="3658"/>
                </a:lnSpc>
              </a:pPr>
            </a:p>
            <a:p>
              <a:pPr algn="l" marL="564137" indent="-282068" lvl="1">
                <a:lnSpc>
                  <a:spcPts val="3658"/>
                </a:lnSpc>
                <a:buFont typeface="Arial"/>
                <a:buChar char="•"/>
              </a:pPr>
              <a:r>
                <a:rPr lang="en-US" b="true" sz="2612" spc="130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Classrooms</a:t>
              </a:r>
            </a:p>
            <a:p>
              <a:pPr algn="l">
                <a:lnSpc>
                  <a:spcPts val="3658"/>
                </a:lnSpc>
              </a:pPr>
            </a:p>
            <a:p>
              <a:pPr algn="l">
                <a:lnSpc>
                  <a:spcPts val="3658"/>
                </a:lnSpc>
              </a:pPr>
            </a:p>
            <a:p>
              <a:pPr algn="l">
                <a:lnSpc>
                  <a:spcPts val="3658"/>
                </a:lnSpc>
              </a:pPr>
            </a:p>
            <a:p>
              <a:pPr algn="l">
                <a:lnSpc>
                  <a:spcPts val="3658"/>
                </a:lnSpc>
              </a:pPr>
            </a:p>
            <a:p>
              <a:pPr algn="l" marL="564137" indent="-282068" lvl="1">
                <a:lnSpc>
                  <a:spcPts val="3658"/>
                </a:lnSpc>
                <a:buFont typeface="Arial"/>
                <a:buChar char="•"/>
              </a:pPr>
              <a:r>
                <a:rPr lang="en-US" b="true" sz="2612" spc="130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Interactive Content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526765" y="3051975"/>
            <a:ext cx="6010862" cy="1016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Mark tasks as done or set reminders to stay on track with</a:t>
            </a:r>
            <a:r>
              <a:rPr lang="en-US" sz="24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your goals.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26765" y="4785036"/>
            <a:ext cx="6010862" cy="1520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Access expert-led sessions on habit formation, stress management, and deaddicti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26765" y="7214749"/>
            <a:ext cx="6010862" cy="1016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Learn from professionals who share their insights and success strategies.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83457" y="3749897"/>
            <a:ext cx="3726852" cy="6526679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20366" y="3760035"/>
            <a:ext cx="3657387" cy="6405028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893736" y="92046"/>
            <a:ext cx="3870765" cy="677870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08720" y="1028700"/>
            <a:ext cx="7583019" cy="7692422"/>
          </a:xfrm>
          <a:custGeom>
            <a:avLst/>
            <a:gdLst/>
            <a:ahLst/>
            <a:cxnLst/>
            <a:rect r="r" b="b" t="t" l="l"/>
            <a:pathLst>
              <a:path h="7692422" w="7583019">
                <a:moveTo>
                  <a:pt x="0" y="0"/>
                </a:moveTo>
                <a:lnTo>
                  <a:pt x="7583019" y="0"/>
                </a:lnTo>
                <a:lnTo>
                  <a:pt x="7583019" y="7692422"/>
                </a:lnTo>
                <a:lnTo>
                  <a:pt x="0" y="76924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301160">
            <a:off x="1298084" y="724222"/>
            <a:ext cx="2935622" cy="3042095"/>
          </a:xfrm>
          <a:custGeom>
            <a:avLst/>
            <a:gdLst/>
            <a:ahLst/>
            <a:cxnLst/>
            <a:rect r="r" b="b" t="t" l="l"/>
            <a:pathLst>
              <a:path h="3042095" w="2935622">
                <a:moveTo>
                  <a:pt x="0" y="0"/>
                </a:moveTo>
                <a:lnTo>
                  <a:pt x="2935622" y="0"/>
                </a:lnTo>
                <a:lnTo>
                  <a:pt x="2935622" y="3042096"/>
                </a:lnTo>
                <a:lnTo>
                  <a:pt x="0" y="30420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73092">
            <a:off x="1091904" y="4316013"/>
            <a:ext cx="2726715" cy="3173441"/>
          </a:xfrm>
          <a:custGeom>
            <a:avLst/>
            <a:gdLst/>
            <a:ahLst/>
            <a:cxnLst/>
            <a:rect r="r" b="b" t="t" l="l"/>
            <a:pathLst>
              <a:path h="3173441" w="2726715">
                <a:moveTo>
                  <a:pt x="0" y="0"/>
                </a:moveTo>
                <a:lnTo>
                  <a:pt x="2726715" y="0"/>
                </a:lnTo>
                <a:lnTo>
                  <a:pt x="2726715" y="3173441"/>
                </a:lnTo>
                <a:lnTo>
                  <a:pt x="0" y="31734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590960">
            <a:off x="12736796" y="387427"/>
            <a:ext cx="4180777" cy="4513660"/>
          </a:xfrm>
          <a:custGeom>
            <a:avLst/>
            <a:gdLst/>
            <a:ahLst/>
            <a:cxnLst/>
            <a:rect r="r" b="b" t="t" l="l"/>
            <a:pathLst>
              <a:path h="4513660" w="4180777">
                <a:moveTo>
                  <a:pt x="0" y="0"/>
                </a:moveTo>
                <a:lnTo>
                  <a:pt x="4180777" y="0"/>
                </a:lnTo>
                <a:lnTo>
                  <a:pt x="4180777" y="4513659"/>
                </a:lnTo>
                <a:lnTo>
                  <a:pt x="0" y="45136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696033" y="6088666"/>
            <a:ext cx="3090406" cy="3477250"/>
          </a:xfrm>
          <a:custGeom>
            <a:avLst/>
            <a:gdLst/>
            <a:ahLst/>
            <a:cxnLst/>
            <a:rect r="r" b="b" t="t" l="l"/>
            <a:pathLst>
              <a:path h="3477250" w="3090406">
                <a:moveTo>
                  <a:pt x="0" y="0"/>
                </a:moveTo>
                <a:lnTo>
                  <a:pt x="3090406" y="0"/>
                </a:lnTo>
                <a:lnTo>
                  <a:pt x="3090406" y="3477250"/>
                </a:lnTo>
                <a:lnTo>
                  <a:pt x="0" y="34772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25793" y="6986965"/>
            <a:ext cx="3453006" cy="2682683"/>
          </a:xfrm>
          <a:custGeom>
            <a:avLst/>
            <a:gdLst/>
            <a:ahLst/>
            <a:cxnLst/>
            <a:rect r="r" b="b" t="t" l="l"/>
            <a:pathLst>
              <a:path h="2682683" w="3453006">
                <a:moveTo>
                  <a:pt x="0" y="0"/>
                </a:moveTo>
                <a:lnTo>
                  <a:pt x="3453006" y="0"/>
                </a:lnTo>
                <a:lnTo>
                  <a:pt x="3453006" y="2682683"/>
                </a:lnTo>
                <a:lnTo>
                  <a:pt x="0" y="26826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386648" y="3388926"/>
            <a:ext cx="5614613" cy="2771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87"/>
              </a:lnSpc>
            </a:pPr>
            <a:r>
              <a:rPr lang="en-US" sz="7991">
                <a:solidFill>
                  <a:srgbClr val="000000"/>
                </a:solidFill>
                <a:latin typeface="Maharlika"/>
                <a:ea typeface="Maharlika"/>
                <a:cs typeface="Maharlika"/>
                <a:sym typeface="Maharlika"/>
              </a:rPr>
              <a:t>TABLE OF</a:t>
            </a:r>
          </a:p>
          <a:p>
            <a:pPr algn="l">
              <a:lnSpc>
                <a:spcPts val="10787"/>
              </a:lnSpc>
            </a:pPr>
            <a:r>
              <a:rPr lang="en-US" sz="7991">
                <a:solidFill>
                  <a:srgbClr val="000000"/>
                </a:solidFill>
                <a:latin typeface="Maharlika"/>
                <a:ea typeface="Maharlika"/>
                <a:cs typeface="Maharlika"/>
                <a:sym typeface="Maharlika"/>
              </a:rPr>
              <a:t>CONTENT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494962" y="2028084"/>
            <a:ext cx="3492547" cy="1108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3"/>
              </a:lnSpc>
            </a:pPr>
            <a:r>
              <a:rPr lang="en-US" sz="3199" spc="16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BACKGROUND</a:t>
            </a:r>
          </a:p>
          <a:p>
            <a:pPr algn="ctr">
              <a:lnSpc>
                <a:spcPts val="3968"/>
              </a:lnSpc>
              <a:spcBef>
                <a:spcPct val="0"/>
              </a:spcBef>
            </a:pPr>
            <a:r>
              <a:rPr lang="en-US" sz="2699" spc="14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INFORMATION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1158" y="5277893"/>
            <a:ext cx="3492547" cy="1125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2999" spc="158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COMPETITIVE</a:t>
            </a:r>
          </a:p>
          <a:p>
            <a:pPr algn="ctr">
              <a:lnSpc>
                <a:spcPts val="4409"/>
              </a:lnSpc>
              <a:spcBef>
                <a:spcPct val="0"/>
              </a:spcBef>
            </a:pPr>
            <a:r>
              <a:rPr lang="en-US" sz="2999" spc="158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ANALYSIS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326455" y="7202451"/>
            <a:ext cx="3492547" cy="1125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2999" spc="158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USER</a:t>
            </a:r>
          </a:p>
          <a:p>
            <a:pPr algn="ctr">
              <a:lnSpc>
                <a:spcPts val="4409"/>
              </a:lnSpc>
              <a:spcBef>
                <a:spcPct val="0"/>
              </a:spcBef>
            </a:pPr>
            <a:r>
              <a:rPr lang="en-US" sz="2999" spc="158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SURVEY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25793" y="8214007"/>
            <a:ext cx="3492547" cy="579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6"/>
              </a:lnSpc>
              <a:spcBef>
                <a:spcPct val="0"/>
              </a:spcBef>
            </a:pPr>
            <a:r>
              <a:rPr lang="en-US" sz="3099" spc="164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USER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81456" y="1946947"/>
            <a:ext cx="3492547" cy="491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1"/>
              </a:lnSpc>
              <a:spcBef>
                <a:spcPct val="0"/>
              </a:spcBef>
            </a:pPr>
            <a:r>
              <a:rPr lang="en-US" sz="2599" spc="13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ARISE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06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31479" y="2476706"/>
            <a:ext cx="6601433" cy="6242781"/>
            <a:chOff x="0" y="0"/>
            <a:chExt cx="8801910" cy="832370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8801910" cy="8323708"/>
              <a:chOff x="0" y="0"/>
              <a:chExt cx="1663499" cy="1573122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663499" cy="1573122"/>
              </a:xfrm>
              <a:custGeom>
                <a:avLst/>
                <a:gdLst/>
                <a:ahLst/>
                <a:cxnLst/>
                <a:rect r="r" b="b" t="t" l="l"/>
                <a:pathLst>
                  <a:path h="1573122" w="1663499">
                    <a:moveTo>
                      <a:pt x="62513" y="0"/>
                    </a:moveTo>
                    <a:lnTo>
                      <a:pt x="1600986" y="0"/>
                    </a:lnTo>
                    <a:cubicBezTo>
                      <a:pt x="1617566" y="0"/>
                      <a:pt x="1633466" y="6586"/>
                      <a:pt x="1645190" y="18310"/>
                    </a:cubicBezTo>
                    <a:cubicBezTo>
                      <a:pt x="1656913" y="30033"/>
                      <a:pt x="1663499" y="45933"/>
                      <a:pt x="1663499" y="62513"/>
                    </a:cubicBezTo>
                    <a:lnTo>
                      <a:pt x="1663499" y="1510609"/>
                    </a:lnTo>
                    <a:cubicBezTo>
                      <a:pt x="1663499" y="1545134"/>
                      <a:pt x="1635511" y="1573122"/>
                      <a:pt x="1600986" y="1573122"/>
                    </a:cubicBezTo>
                    <a:lnTo>
                      <a:pt x="62513" y="1573122"/>
                    </a:lnTo>
                    <a:cubicBezTo>
                      <a:pt x="27988" y="1573122"/>
                      <a:pt x="0" y="1545134"/>
                      <a:pt x="0" y="1510609"/>
                    </a:cubicBezTo>
                    <a:lnTo>
                      <a:pt x="0" y="62513"/>
                    </a:lnTo>
                    <a:cubicBezTo>
                      <a:pt x="0" y="27988"/>
                      <a:pt x="27988" y="0"/>
                      <a:pt x="6251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1663499" cy="16207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45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87315" y="274660"/>
              <a:ext cx="8479180" cy="5483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4137" indent="-282068" lvl="1">
                <a:lnSpc>
                  <a:spcPts val="3658"/>
                </a:lnSpc>
                <a:buFont typeface="Arial"/>
                <a:buChar char="•"/>
              </a:pPr>
              <a:r>
                <a:rPr lang="en-US" b="true" sz="2612" spc="130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Community</a:t>
              </a:r>
            </a:p>
            <a:p>
              <a:pPr algn="l">
                <a:lnSpc>
                  <a:spcPts val="3658"/>
                </a:lnSpc>
              </a:pPr>
              <a:r>
                <a:rPr lang="en-US" sz="2612" spc="130" b="true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   </a:t>
              </a:r>
            </a:p>
            <a:p>
              <a:pPr algn="l">
                <a:lnSpc>
                  <a:spcPts val="3658"/>
                </a:lnSpc>
              </a:pPr>
            </a:p>
            <a:p>
              <a:pPr algn="l">
                <a:lnSpc>
                  <a:spcPts val="3658"/>
                </a:lnSpc>
              </a:pPr>
            </a:p>
            <a:p>
              <a:pPr algn="l" marL="564137" indent="-282068" lvl="1">
                <a:lnSpc>
                  <a:spcPts val="3658"/>
                </a:lnSpc>
                <a:buFont typeface="Arial"/>
                <a:buChar char="•"/>
              </a:pPr>
              <a:r>
                <a:rPr lang="en-US" b="true" sz="2612" spc="130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Add new Post</a:t>
              </a:r>
            </a:p>
            <a:p>
              <a:pPr algn="l">
                <a:lnSpc>
                  <a:spcPts val="3658"/>
                </a:lnSpc>
              </a:pPr>
            </a:p>
            <a:p>
              <a:pPr algn="l">
                <a:lnSpc>
                  <a:spcPts val="3658"/>
                </a:lnSpc>
              </a:pPr>
            </a:p>
            <a:p>
              <a:pPr algn="l">
                <a:lnSpc>
                  <a:spcPts val="3658"/>
                </a:lnSpc>
              </a:pPr>
            </a:p>
            <a:p>
              <a:pPr algn="l" marL="564137" indent="-282068" lvl="1">
                <a:lnSpc>
                  <a:spcPts val="3658"/>
                </a:lnSpc>
                <a:buFont typeface="Arial"/>
                <a:buChar char="•"/>
              </a:pPr>
              <a:r>
                <a:rPr lang="en-US" b="true" sz="2612" spc="130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Leaderboard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526765" y="3051975"/>
            <a:ext cx="6010862" cy="1520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Join a supportive community to post updates, share your journey, and engage with</a:t>
            </a:r>
            <a:r>
              <a:rPr lang="en-US" sz="24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others.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26765" y="5010150"/>
            <a:ext cx="6010862" cy="1016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Share your progress, challenges, or milestones with the community.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26765" y="6831215"/>
            <a:ext cx="6010862" cy="1520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Use prompts to reflect on your journey and gain clarity on</a:t>
            </a:r>
            <a:r>
              <a:rPr lang="en-US" sz="24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your goals.</a:t>
            </a:r>
          </a:p>
          <a:p>
            <a:pPr algn="l">
              <a:lnSpc>
                <a:spcPts val="3999"/>
              </a:lnSpc>
            </a:pP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38970" y="2996451"/>
            <a:ext cx="4190093" cy="7337935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977226" y="2986824"/>
            <a:ext cx="4256066" cy="745347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004995" y="-2054"/>
            <a:ext cx="3882831" cy="67998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31479" y="2476706"/>
            <a:ext cx="6601433" cy="5785581"/>
            <a:chOff x="0" y="0"/>
            <a:chExt cx="8801910" cy="771410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8801910" cy="7714108"/>
              <a:chOff x="0" y="0"/>
              <a:chExt cx="1663499" cy="1457912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663499" cy="1457912"/>
              </a:xfrm>
              <a:custGeom>
                <a:avLst/>
                <a:gdLst/>
                <a:ahLst/>
                <a:cxnLst/>
                <a:rect r="r" b="b" t="t" l="l"/>
                <a:pathLst>
                  <a:path h="1457912" w="1663499">
                    <a:moveTo>
                      <a:pt x="62513" y="0"/>
                    </a:moveTo>
                    <a:lnTo>
                      <a:pt x="1600986" y="0"/>
                    </a:lnTo>
                    <a:cubicBezTo>
                      <a:pt x="1617566" y="0"/>
                      <a:pt x="1633466" y="6586"/>
                      <a:pt x="1645190" y="18310"/>
                    </a:cubicBezTo>
                    <a:cubicBezTo>
                      <a:pt x="1656913" y="30033"/>
                      <a:pt x="1663499" y="45933"/>
                      <a:pt x="1663499" y="62513"/>
                    </a:cubicBezTo>
                    <a:lnTo>
                      <a:pt x="1663499" y="1395399"/>
                    </a:lnTo>
                    <a:cubicBezTo>
                      <a:pt x="1663499" y="1429924"/>
                      <a:pt x="1635511" y="1457912"/>
                      <a:pt x="1600986" y="1457912"/>
                    </a:cubicBezTo>
                    <a:lnTo>
                      <a:pt x="62513" y="1457912"/>
                    </a:lnTo>
                    <a:cubicBezTo>
                      <a:pt x="27988" y="1457912"/>
                      <a:pt x="0" y="1429924"/>
                      <a:pt x="0" y="1395399"/>
                    </a:cubicBezTo>
                    <a:lnTo>
                      <a:pt x="0" y="62513"/>
                    </a:lnTo>
                    <a:cubicBezTo>
                      <a:pt x="0" y="27988"/>
                      <a:pt x="27988" y="0"/>
                      <a:pt x="6251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1663499" cy="15055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45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87315" y="274660"/>
              <a:ext cx="8479180" cy="48740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4137" indent="-282068" lvl="1">
                <a:lnSpc>
                  <a:spcPts val="3658"/>
                </a:lnSpc>
                <a:buFont typeface="Arial"/>
                <a:buChar char="•"/>
              </a:pPr>
              <a:r>
                <a:rPr lang="en-US" b="true" sz="2612" spc="130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Counsellor</a:t>
              </a:r>
            </a:p>
            <a:p>
              <a:pPr algn="l">
                <a:lnSpc>
                  <a:spcPts val="3658"/>
                </a:lnSpc>
              </a:pPr>
            </a:p>
            <a:p>
              <a:pPr algn="l">
                <a:lnSpc>
                  <a:spcPts val="3658"/>
                </a:lnSpc>
              </a:pPr>
            </a:p>
            <a:p>
              <a:pPr algn="l">
                <a:lnSpc>
                  <a:spcPts val="3658"/>
                </a:lnSpc>
              </a:pPr>
            </a:p>
            <a:p>
              <a:pPr algn="l" marL="564137" indent="-282068" lvl="1">
                <a:lnSpc>
                  <a:spcPts val="3658"/>
                </a:lnSpc>
                <a:buFont typeface="Arial"/>
                <a:buChar char="•"/>
              </a:pPr>
              <a:r>
                <a:rPr lang="en-US" b="true" sz="2612" spc="130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Personal connection</a:t>
              </a:r>
            </a:p>
            <a:p>
              <a:pPr algn="l">
                <a:lnSpc>
                  <a:spcPts val="3658"/>
                </a:lnSpc>
              </a:pPr>
            </a:p>
            <a:p>
              <a:pPr algn="l">
                <a:lnSpc>
                  <a:spcPts val="3658"/>
                </a:lnSpc>
              </a:pPr>
            </a:p>
            <a:p>
              <a:pPr algn="l" marL="564137" indent="-282068" lvl="1">
                <a:lnSpc>
                  <a:spcPts val="3658"/>
                </a:lnSpc>
                <a:buFont typeface="Arial"/>
                <a:buChar char="•"/>
              </a:pPr>
              <a:r>
                <a:rPr lang="en-US" b="true" sz="2612" spc="130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Safe space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526765" y="3051975"/>
            <a:ext cx="6010862" cy="1520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Browse a curated list of expert counsellors specializing in deaddiction and habit</a:t>
            </a:r>
            <a:r>
              <a:rPr lang="en-US" sz="24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formation.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26765" y="4933085"/>
            <a:ext cx="6010862" cy="1016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Choose the right support for your journey.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26765" y="6309371"/>
            <a:ext cx="6010862" cy="1520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Share your challenges and progress in a secure, private chat envi</a:t>
            </a:r>
            <a:r>
              <a:rPr lang="en-US" sz="24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ronment.</a:t>
            </a:r>
          </a:p>
          <a:p>
            <a:pPr algn="l">
              <a:lnSpc>
                <a:spcPts val="3999"/>
              </a:lnSpc>
            </a:pP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52641" y="2842058"/>
            <a:ext cx="4202085" cy="7358936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987194" y="-164811"/>
            <a:ext cx="4165112" cy="7294186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191086" y="2871735"/>
            <a:ext cx="4183598" cy="732656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06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31479" y="2476706"/>
            <a:ext cx="6601433" cy="6187066"/>
            <a:chOff x="0" y="0"/>
            <a:chExt cx="8801910" cy="824942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8801910" cy="8249421"/>
              <a:chOff x="0" y="0"/>
              <a:chExt cx="1663499" cy="1559082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663499" cy="1559082"/>
              </a:xfrm>
              <a:custGeom>
                <a:avLst/>
                <a:gdLst/>
                <a:ahLst/>
                <a:cxnLst/>
                <a:rect r="r" b="b" t="t" l="l"/>
                <a:pathLst>
                  <a:path h="1559082" w="1663499">
                    <a:moveTo>
                      <a:pt x="62513" y="0"/>
                    </a:moveTo>
                    <a:lnTo>
                      <a:pt x="1600986" y="0"/>
                    </a:lnTo>
                    <a:cubicBezTo>
                      <a:pt x="1617566" y="0"/>
                      <a:pt x="1633466" y="6586"/>
                      <a:pt x="1645190" y="18310"/>
                    </a:cubicBezTo>
                    <a:cubicBezTo>
                      <a:pt x="1656913" y="30033"/>
                      <a:pt x="1663499" y="45933"/>
                      <a:pt x="1663499" y="62513"/>
                    </a:cubicBezTo>
                    <a:lnTo>
                      <a:pt x="1663499" y="1496570"/>
                    </a:lnTo>
                    <a:cubicBezTo>
                      <a:pt x="1663499" y="1531094"/>
                      <a:pt x="1635511" y="1559082"/>
                      <a:pt x="1600986" y="1559082"/>
                    </a:cubicBezTo>
                    <a:lnTo>
                      <a:pt x="62513" y="1559082"/>
                    </a:lnTo>
                    <a:cubicBezTo>
                      <a:pt x="27988" y="1559082"/>
                      <a:pt x="0" y="1531094"/>
                      <a:pt x="0" y="1496570"/>
                    </a:cubicBezTo>
                    <a:lnTo>
                      <a:pt x="0" y="62513"/>
                    </a:lnTo>
                    <a:cubicBezTo>
                      <a:pt x="0" y="27988"/>
                      <a:pt x="27988" y="0"/>
                      <a:pt x="6251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1663499" cy="160670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45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87315" y="274660"/>
              <a:ext cx="8479180" cy="54093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4137" indent="-282068" lvl="1">
                <a:lnSpc>
                  <a:spcPts val="3658"/>
                </a:lnSpc>
                <a:buFont typeface="Arial"/>
                <a:buChar char="•"/>
              </a:pPr>
              <a:r>
                <a:rPr lang="en-US" b="true" sz="2612" spc="130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Rewards</a:t>
              </a:r>
            </a:p>
            <a:p>
              <a:pPr algn="l">
                <a:lnSpc>
                  <a:spcPts val="3658"/>
                </a:lnSpc>
              </a:pPr>
              <a:r>
                <a:rPr lang="en-US" sz="2612" spc="130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Accumulate points through consistent habit tracking and  redeem for coupons, themes, and exclusive perks.</a:t>
              </a:r>
            </a:p>
            <a:p>
              <a:pPr algn="l" marL="564137" indent="-282068" lvl="1">
                <a:lnSpc>
                  <a:spcPts val="3658"/>
                </a:lnSpc>
                <a:buFont typeface="Arial"/>
                <a:buChar char="•"/>
              </a:pPr>
              <a:r>
                <a:rPr lang="en-US" b="true" sz="2612" spc="130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Journal</a:t>
              </a:r>
            </a:p>
            <a:p>
              <a:pPr algn="l">
                <a:lnSpc>
                  <a:spcPts val="3499"/>
                </a:lnSpc>
              </a:pPr>
              <a:r>
                <a:rPr lang="en-US" sz="2499" spc="124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Capture your thoughts and emotions daily to reflect on your journey and gain clarity on your goals.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898256" y="509000"/>
            <a:ext cx="3561097" cy="6236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4590" y="3892436"/>
            <a:ext cx="3476568" cy="6088367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756451" y="3892436"/>
            <a:ext cx="3476568" cy="608836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31479" y="2476706"/>
            <a:ext cx="6601433" cy="5729866"/>
            <a:chOff x="0" y="0"/>
            <a:chExt cx="8801910" cy="763982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8801910" cy="7639821"/>
              <a:chOff x="0" y="0"/>
              <a:chExt cx="1663499" cy="1443872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663499" cy="1443872"/>
              </a:xfrm>
              <a:custGeom>
                <a:avLst/>
                <a:gdLst/>
                <a:ahLst/>
                <a:cxnLst/>
                <a:rect r="r" b="b" t="t" l="l"/>
                <a:pathLst>
                  <a:path h="1443872" w="1663499">
                    <a:moveTo>
                      <a:pt x="62513" y="0"/>
                    </a:moveTo>
                    <a:lnTo>
                      <a:pt x="1600986" y="0"/>
                    </a:lnTo>
                    <a:cubicBezTo>
                      <a:pt x="1617566" y="0"/>
                      <a:pt x="1633466" y="6586"/>
                      <a:pt x="1645190" y="18310"/>
                    </a:cubicBezTo>
                    <a:cubicBezTo>
                      <a:pt x="1656913" y="30033"/>
                      <a:pt x="1663499" y="45933"/>
                      <a:pt x="1663499" y="62513"/>
                    </a:cubicBezTo>
                    <a:lnTo>
                      <a:pt x="1663499" y="1381359"/>
                    </a:lnTo>
                    <a:cubicBezTo>
                      <a:pt x="1663499" y="1415884"/>
                      <a:pt x="1635511" y="1443872"/>
                      <a:pt x="1600986" y="1443872"/>
                    </a:cubicBezTo>
                    <a:lnTo>
                      <a:pt x="62513" y="1443872"/>
                    </a:lnTo>
                    <a:cubicBezTo>
                      <a:pt x="45933" y="1443872"/>
                      <a:pt x="30033" y="1437286"/>
                      <a:pt x="18310" y="1425563"/>
                    </a:cubicBezTo>
                    <a:cubicBezTo>
                      <a:pt x="6586" y="1413839"/>
                      <a:pt x="0" y="1397939"/>
                      <a:pt x="0" y="1381359"/>
                    </a:cubicBezTo>
                    <a:lnTo>
                      <a:pt x="0" y="62513"/>
                    </a:lnTo>
                    <a:cubicBezTo>
                      <a:pt x="0" y="27988"/>
                      <a:pt x="27988" y="0"/>
                      <a:pt x="6251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1663499" cy="14914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45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87315" y="274660"/>
              <a:ext cx="8479180" cy="47997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4137" indent="-282068" lvl="1">
                <a:lnSpc>
                  <a:spcPts val="3658"/>
                </a:lnSpc>
                <a:buFont typeface="Arial"/>
                <a:buChar char="•"/>
              </a:pPr>
              <a:r>
                <a:rPr lang="en-US" b="true" sz="2612" spc="130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Milestone Recognition</a:t>
              </a:r>
            </a:p>
            <a:p>
              <a:pPr algn="l">
                <a:lnSpc>
                  <a:spcPts val="3658"/>
                </a:lnSpc>
              </a:pPr>
              <a:r>
                <a:rPr lang="en-US" sz="2612" spc="130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Earn virtual badges and stay motivated with a clear calendar view of your habit streaks. </a:t>
              </a:r>
            </a:p>
            <a:p>
              <a:pPr algn="l" marL="564137" indent="-282068" lvl="1">
                <a:lnSpc>
                  <a:spcPts val="3658"/>
                </a:lnSpc>
                <a:buFont typeface="Arial"/>
                <a:buChar char="•"/>
              </a:pPr>
              <a:r>
                <a:rPr lang="en-US" b="true" sz="2612" spc="130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B</a:t>
              </a:r>
              <a:r>
                <a:rPr lang="en-US" b="true" sz="2612" spc="130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ounce Back Stronger</a:t>
              </a:r>
            </a:p>
            <a:p>
              <a:pPr algn="l">
                <a:lnSpc>
                  <a:spcPts val="3499"/>
                </a:lnSpc>
              </a:pPr>
              <a:r>
                <a:rPr lang="en-US" sz="2499" spc="124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Acknowledge setbacks and take guided steps to recover and rebuild momentum.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124596" y="3643289"/>
            <a:ext cx="3741765" cy="655279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2586" y="3643289"/>
            <a:ext cx="3741765" cy="6552796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122577" y="210379"/>
            <a:ext cx="3598621" cy="630211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069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42614" y="6574204"/>
            <a:ext cx="4780091" cy="3967019"/>
          </a:xfrm>
          <a:custGeom>
            <a:avLst/>
            <a:gdLst/>
            <a:ahLst/>
            <a:cxnLst/>
            <a:rect r="r" b="b" t="t" l="l"/>
            <a:pathLst>
              <a:path h="3967019" w="4780091">
                <a:moveTo>
                  <a:pt x="0" y="0"/>
                </a:moveTo>
                <a:lnTo>
                  <a:pt x="4780092" y="0"/>
                </a:lnTo>
                <a:lnTo>
                  <a:pt x="4780092" y="3967019"/>
                </a:lnTo>
                <a:lnTo>
                  <a:pt x="0" y="39670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6" t="0" r="-1596" b="-429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1044" y="1573744"/>
            <a:ext cx="6581430" cy="8789645"/>
          </a:xfrm>
          <a:custGeom>
            <a:avLst/>
            <a:gdLst/>
            <a:ahLst/>
            <a:cxnLst/>
            <a:rect r="r" b="b" t="t" l="l"/>
            <a:pathLst>
              <a:path h="8789645" w="6581430">
                <a:moveTo>
                  <a:pt x="0" y="0"/>
                </a:moveTo>
                <a:lnTo>
                  <a:pt x="6581429" y="0"/>
                </a:lnTo>
                <a:lnTo>
                  <a:pt x="6581429" y="8789645"/>
                </a:lnTo>
                <a:lnTo>
                  <a:pt x="0" y="87896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0870" t="-20480" r="-53668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02620" y="1573744"/>
            <a:ext cx="6920086" cy="4682042"/>
          </a:xfrm>
          <a:custGeom>
            <a:avLst/>
            <a:gdLst/>
            <a:ahLst/>
            <a:cxnLst/>
            <a:rect r="r" b="b" t="t" l="l"/>
            <a:pathLst>
              <a:path h="4682042" w="6920086">
                <a:moveTo>
                  <a:pt x="0" y="0"/>
                </a:moveTo>
                <a:lnTo>
                  <a:pt x="6920086" y="0"/>
                </a:lnTo>
                <a:lnTo>
                  <a:pt x="6920086" y="4682042"/>
                </a:lnTo>
                <a:lnTo>
                  <a:pt x="0" y="46820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2102" t="-50524" r="-26629" b="-1562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760831" y="1415310"/>
            <a:ext cx="5418264" cy="8948079"/>
          </a:xfrm>
          <a:custGeom>
            <a:avLst/>
            <a:gdLst/>
            <a:ahLst/>
            <a:cxnLst/>
            <a:rect r="r" b="b" t="t" l="l"/>
            <a:pathLst>
              <a:path h="8948079" w="5418264">
                <a:moveTo>
                  <a:pt x="0" y="0"/>
                </a:moveTo>
                <a:lnTo>
                  <a:pt x="5418263" y="0"/>
                </a:lnTo>
                <a:lnTo>
                  <a:pt x="5418263" y="8948079"/>
                </a:lnTo>
                <a:lnTo>
                  <a:pt x="0" y="89480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028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901906" y="171261"/>
            <a:ext cx="6484187" cy="1402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26"/>
              </a:lnSpc>
              <a:spcBef>
                <a:spcPct val="0"/>
              </a:spcBef>
            </a:pPr>
            <a:r>
              <a:rPr lang="en-US" sz="7432" spc="393">
                <a:solidFill>
                  <a:srgbClr val="F4FDFF"/>
                </a:solidFill>
                <a:latin typeface="Maharlika"/>
                <a:ea typeface="Maharlika"/>
                <a:cs typeface="Maharlika"/>
                <a:sym typeface="Maharlika"/>
              </a:rPr>
              <a:t>MOCKUP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122474"/>
            <a:ext cx="212673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4164544" cy="10287000"/>
          </a:xfrm>
          <a:custGeom>
            <a:avLst/>
            <a:gdLst/>
            <a:ahLst/>
            <a:cxnLst/>
            <a:rect r="r" b="b" t="t" l="l"/>
            <a:pathLst>
              <a:path h="10287000" w="14164544">
                <a:moveTo>
                  <a:pt x="0" y="0"/>
                </a:moveTo>
                <a:lnTo>
                  <a:pt x="14164544" y="0"/>
                </a:lnTo>
                <a:lnTo>
                  <a:pt x="1416454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5400000">
            <a:off x="11923874" y="3412806"/>
            <a:ext cx="8893624" cy="3461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769"/>
              </a:lnSpc>
            </a:pPr>
            <a:r>
              <a:rPr lang="en-US" sz="8499" spc="101">
                <a:solidFill>
                  <a:srgbClr val="2F4F4F"/>
                </a:solidFill>
                <a:latin typeface="Maharlika"/>
                <a:ea typeface="Maharlika"/>
                <a:cs typeface="Maharlika"/>
                <a:sym typeface="Maharlika"/>
              </a:rPr>
              <a:t>USER JOURNEY MAP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3574872" y="1171575"/>
            <a:ext cx="2126730" cy="0"/>
          </a:xfrm>
          <a:prstGeom prst="line">
            <a:avLst/>
          </a:prstGeom>
          <a:ln cap="flat" w="9525">
            <a:solidFill>
              <a:srgbClr val="A2816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028700" y="9122474"/>
            <a:ext cx="212673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326004" y="1701032"/>
            <a:ext cx="4905403" cy="859062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2830175"/>
            <a:ext cx="10336881" cy="180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>
                <a:solidFill>
                  <a:srgbClr val="000000"/>
                </a:solidFill>
                <a:latin typeface="Maharlika"/>
                <a:ea typeface="Maharlika"/>
                <a:cs typeface="Maharlika"/>
                <a:sym typeface="Maharlika"/>
              </a:rPr>
              <a:t>THANK YOU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913966" y="981075"/>
            <a:ext cx="1606749" cy="652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6"/>
              </a:lnSpc>
            </a:pPr>
            <a:r>
              <a:rPr lang="en-US" b="true" sz="1800" spc="95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GROUP</a:t>
            </a:r>
          </a:p>
          <a:p>
            <a:pPr algn="l">
              <a:lnSpc>
                <a:spcPts val="2646"/>
              </a:lnSpc>
            </a:pPr>
            <a:r>
              <a:rPr lang="en-US" b="true" sz="1800" spc="95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13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33585" y="8939022"/>
            <a:ext cx="2298315" cy="319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6"/>
              </a:lnSpc>
            </a:pPr>
            <a:r>
              <a:rPr lang="en-US" b="true" sz="1800" spc="95">
                <a:solidFill>
                  <a:srgbClr val="1C1E1D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ARISE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696919"/>
            <a:ext cx="8115300" cy="817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3" tooltip="https://www.figma.com/design/VfbbKT9JdTfIIRjMFKW3Qe/Arise-UI-design?node-id=169-3876&amp;t=PH8uyRfb8wBcIqD6-1"/>
              </a:rPr>
              <a:t>https://www.figma.com/design/VfbbKT9JdTfIIRjMFKW3Qe/Arise-UI-design?node-id=169-3876&amp;t=PH8uyRfb8wBcIqD6-1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643796"/>
            <a:ext cx="7037673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Figma File includes three pages: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Low Fidelity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Hi-Fidelity</a:t>
            </a:r>
          </a:p>
          <a:p>
            <a:pPr algn="l" marL="647702" indent="-323851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User Persona, Journey Map and Mockups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C5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5132" y="2457289"/>
            <a:ext cx="10158503" cy="4383103"/>
          </a:xfrm>
          <a:custGeom>
            <a:avLst/>
            <a:gdLst/>
            <a:ahLst/>
            <a:cxnLst/>
            <a:rect r="r" b="b" t="t" l="l"/>
            <a:pathLst>
              <a:path h="4383103" w="10158503">
                <a:moveTo>
                  <a:pt x="0" y="0"/>
                </a:moveTo>
                <a:lnTo>
                  <a:pt x="10158503" y="0"/>
                </a:lnTo>
                <a:lnTo>
                  <a:pt x="10158503" y="4383103"/>
                </a:lnTo>
                <a:lnTo>
                  <a:pt x="0" y="43831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9029" r="-48746" b="-1007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07592" y="4318304"/>
            <a:ext cx="9513192" cy="4760860"/>
          </a:xfrm>
          <a:custGeom>
            <a:avLst/>
            <a:gdLst/>
            <a:ahLst/>
            <a:cxnLst/>
            <a:rect r="r" b="b" t="t" l="l"/>
            <a:pathLst>
              <a:path h="4760860" w="9513192">
                <a:moveTo>
                  <a:pt x="0" y="0"/>
                </a:moveTo>
                <a:lnTo>
                  <a:pt x="9513192" y="0"/>
                </a:lnTo>
                <a:lnTo>
                  <a:pt x="9513192" y="4760860"/>
                </a:lnTo>
                <a:lnTo>
                  <a:pt x="0" y="4760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00" t="-26726" r="-53436" b="-8486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162050" y="398366"/>
            <a:ext cx="18251901" cy="3974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40"/>
              </a:lnSpc>
            </a:pPr>
            <a:r>
              <a:rPr lang="en-US" sz="9000">
                <a:solidFill>
                  <a:srgbClr val="F4FDFF"/>
                </a:solidFill>
                <a:latin typeface="Maharlika"/>
                <a:ea typeface="Maharlika"/>
                <a:cs typeface="Maharlika"/>
                <a:sym typeface="Maharlika"/>
              </a:rPr>
              <a:t>BACKGROUND</a:t>
            </a:r>
          </a:p>
          <a:p>
            <a:pPr algn="l">
              <a:lnSpc>
                <a:spcPts val="9702"/>
              </a:lnSpc>
            </a:pPr>
            <a:r>
              <a:rPr lang="en-US" sz="7700">
                <a:solidFill>
                  <a:srgbClr val="F4FDFF"/>
                </a:solidFill>
                <a:latin typeface="Maharlika"/>
                <a:ea typeface="Maharlika"/>
                <a:cs typeface="Maharlika"/>
                <a:sym typeface="Maharlika"/>
              </a:rPr>
              <a:t>  </a:t>
            </a:r>
            <a:r>
              <a:rPr lang="en-US" sz="7700">
                <a:solidFill>
                  <a:srgbClr val="F4FDFF"/>
                </a:solidFill>
                <a:latin typeface="Maharlika"/>
                <a:ea typeface="Maharlika"/>
                <a:cs typeface="Maharlika"/>
                <a:sym typeface="Maharlika"/>
              </a:rPr>
              <a:t>INFORMATION</a:t>
            </a:r>
          </a:p>
          <a:p>
            <a:pPr algn="l">
              <a:lnSpc>
                <a:spcPts val="9702"/>
              </a:lnSpc>
            </a:pPr>
            <a:r>
              <a:rPr lang="en-US" sz="7700">
                <a:solidFill>
                  <a:srgbClr val="F4FDFF"/>
                </a:solidFill>
                <a:latin typeface="Maharlika"/>
                <a:ea typeface="Maharlika"/>
                <a:cs typeface="Maharlika"/>
                <a:sym typeface="Maharlika"/>
              </a:rPr>
              <a:t>  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19693" y="3064515"/>
            <a:ext cx="5703935" cy="303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1C1E1D"/>
                </a:solidFill>
                <a:latin typeface="Telegraf"/>
                <a:ea typeface="Telegraf"/>
                <a:cs typeface="Telegraf"/>
                <a:sym typeface="Telegraf"/>
              </a:rPr>
              <a:t>ARISE is an innovative application designed to empower individuals in  overcoming deaddiction and incorporating lifestyle change by supporting habit tracking and establishing positive routines.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772349" y="4861996"/>
            <a:ext cx="6010862" cy="354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24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ARISE provides a structured and supportive environment to guide users every step of the way. Key features include habit streaks and milestones, daily journal daily check-ins and blogs, a community feed, success stories and expert councellor advice.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5147698" y="3665955"/>
            <a:ext cx="3162876" cy="6258294"/>
            <a:chOff x="0" y="0"/>
            <a:chExt cx="2620010" cy="51841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10947" t="0" r="-10947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028700" y="3906940"/>
            <a:ext cx="3348825" cy="2470473"/>
          </a:xfrm>
          <a:custGeom>
            <a:avLst/>
            <a:gdLst/>
            <a:ahLst/>
            <a:cxnLst/>
            <a:rect r="r" b="b" t="t" l="l"/>
            <a:pathLst>
              <a:path h="2470473" w="3348825">
                <a:moveTo>
                  <a:pt x="0" y="0"/>
                </a:moveTo>
                <a:lnTo>
                  <a:pt x="3348825" y="0"/>
                </a:lnTo>
                <a:lnTo>
                  <a:pt x="3348825" y="2470473"/>
                </a:lnTo>
                <a:lnTo>
                  <a:pt x="0" y="24704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468" t="0" r="-20468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044353" y="1564871"/>
            <a:ext cx="7491386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b="true" sz="3000">
                <a:solidFill>
                  <a:srgbClr val="9370DB"/>
                </a:solidFill>
                <a:latin typeface="Telegraf Bold"/>
                <a:ea typeface="Telegraf Bold"/>
                <a:cs typeface="Telegraf Bold"/>
                <a:sym typeface="Telegraf Bold"/>
              </a:rPr>
              <a:t>STRENGTHS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44353" y="2275140"/>
            <a:ext cx="6938508" cy="250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37">
                <a:solidFill>
                  <a:srgbClr val="222222"/>
                </a:solidFill>
                <a:latin typeface="Nunito"/>
                <a:ea typeface="Nunito"/>
                <a:cs typeface="Nunito"/>
                <a:sym typeface="Nunito"/>
              </a:rPr>
              <a:t>Gamified Focus Tool: Forest uses a unique tree-planting concept where st</a:t>
            </a:r>
            <a:r>
              <a:rPr lang="en-US" sz="2499" spc="-37">
                <a:solidFill>
                  <a:srgbClr val="222222"/>
                </a:solidFill>
                <a:latin typeface="Nunito"/>
                <a:ea typeface="Nunito"/>
                <a:cs typeface="Nunito"/>
                <a:sym typeface="Nunito"/>
              </a:rPr>
              <a:t>aying focused grows a virtual tree.</a:t>
            </a:r>
          </a:p>
          <a:p>
            <a:pPr algn="l">
              <a:lnSpc>
                <a:spcPts val="2674"/>
              </a:lnSpc>
            </a:pP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-37">
                <a:solidFill>
                  <a:srgbClr val="222222"/>
                </a:solidFill>
                <a:latin typeface="Nunito"/>
                <a:ea typeface="Nunito"/>
                <a:cs typeface="Nunito"/>
                <a:sym typeface="Nunito"/>
              </a:rPr>
              <a:t>Progress Visualization: The app displays a virtual forest of completed focus sessions.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08843" y="5755422"/>
            <a:ext cx="401142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b="true" sz="3000">
                <a:solidFill>
                  <a:srgbClr val="9370DB"/>
                </a:solidFill>
                <a:latin typeface="Telegraf Bold"/>
                <a:ea typeface="Telegraf Bold"/>
                <a:cs typeface="Telegraf Bold"/>
                <a:sym typeface="Telegraf Bold"/>
              </a:rPr>
              <a:t>WEAKNESSES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044353" y="6747477"/>
            <a:ext cx="7562405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37">
                <a:solidFill>
                  <a:srgbClr val="222222"/>
                </a:solidFill>
                <a:latin typeface="Nunito"/>
                <a:ea typeface="Nunito"/>
                <a:cs typeface="Nunito"/>
                <a:sym typeface="Nunito"/>
              </a:rPr>
              <a:t>Key functionalities like advanced stats and group focus modes are locked behind a subscription.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37">
                <a:solidFill>
                  <a:srgbClr val="222222"/>
                </a:solidFill>
                <a:latin typeface="Nunito"/>
                <a:ea typeface="Nunito"/>
                <a:cs typeface="Nunito"/>
                <a:sym typeface="Nunito"/>
              </a:rPr>
              <a:t>No feature for notification or distractions blocking.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-939997" y="310613"/>
            <a:ext cx="11822178" cy="2441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8"/>
              </a:lnSpc>
            </a:pPr>
            <a:r>
              <a:rPr lang="en-US" sz="8042">
                <a:solidFill>
                  <a:srgbClr val="2F4F4F"/>
                </a:solidFill>
                <a:latin typeface="Maharlika"/>
                <a:ea typeface="Maharlika"/>
                <a:cs typeface="Maharlika"/>
                <a:sym typeface="Maharlika"/>
              </a:rPr>
              <a:t>COMPETITIVE </a:t>
            </a:r>
            <a:r>
              <a:rPr lang="en-US" sz="8042">
                <a:solidFill>
                  <a:srgbClr val="2F4F4F"/>
                </a:solidFill>
                <a:latin typeface="Maharlika"/>
                <a:ea typeface="Maharlika"/>
                <a:cs typeface="Maharlika"/>
                <a:sym typeface="Maharlika"/>
              </a:rPr>
              <a:t>ANALYSIS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-646236" y="3027298"/>
            <a:ext cx="5023761" cy="525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0"/>
              </a:lnSpc>
              <a:spcBef>
                <a:spcPct val="0"/>
              </a:spcBef>
            </a:pPr>
            <a:r>
              <a:rPr lang="en-US" sz="3000" spc="159">
                <a:solidFill>
                  <a:srgbClr val="000000"/>
                </a:solidFill>
                <a:latin typeface="Nunito Sans Expanded"/>
                <a:ea typeface="Nunito Sans Expanded"/>
                <a:cs typeface="Nunito Sans Expanded"/>
                <a:sym typeface="Nunito Sans Expanded"/>
              </a:rPr>
              <a:t>1) Forest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36888" y="3198936"/>
            <a:ext cx="3336732" cy="6526616"/>
          </a:xfrm>
          <a:custGeom>
            <a:avLst/>
            <a:gdLst/>
            <a:ahLst/>
            <a:cxnLst/>
            <a:rect r="r" b="b" t="t" l="l"/>
            <a:pathLst>
              <a:path h="6526616" w="3336732">
                <a:moveTo>
                  <a:pt x="0" y="0"/>
                </a:moveTo>
                <a:lnTo>
                  <a:pt x="3336732" y="0"/>
                </a:lnTo>
                <a:lnTo>
                  <a:pt x="3336732" y="6526616"/>
                </a:lnTo>
                <a:lnTo>
                  <a:pt x="0" y="6526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7621" y="4154050"/>
            <a:ext cx="3169938" cy="2427430"/>
          </a:xfrm>
          <a:custGeom>
            <a:avLst/>
            <a:gdLst/>
            <a:ahLst/>
            <a:cxnLst/>
            <a:rect r="r" b="b" t="t" l="l"/>
            <a:pathLst>
              <a:path h="2427430" w="3169938">
                <a:moveTo>
                  <a:pt x="0" y="0"/>
                </a:moveTo>
                <a:lnTo>
                  <a:pt x="3169938" y="0"/>
                </a:lnTo>
                <a:lnTo>
                  <a:pt x="3169938" y="2427430"/>
                </a:lnTo>
                <a:lnTo>
                  <a:pt x="0" y="24274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008843" y="1705240"/>
            <a:ext cx="7491386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b="true" sz="3000">
                <a:solidFill>
                  <a:srgbClr val="9370DB"/>
                </a:solidFill>
                <a:latin typeface="Telegraf Bold"/>
                <a:ea typeface="Telegraf Bold"/>
                <a:cs typeface="Telegraf Bold"/>
                <a:sym typeface="Telegraf Bold"/>
              </a:rPr>
              <a:t>STRENGTHS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044353" y="2660903"/>
            <a:ext cx="6938508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37">
                <a:solidFill>
                  <a:srgbClr val="222222"/>
                </a:solidFill>
                <a:latin typeface="Nunito"/>
                <a:ea typeface="Nunito"/>
                <a:cs typeface="Nunito"/>
                <a:sym typeface="Nunito"/>
              </a:rPr>
              <a:t>A DETAILED COUNTE</a:t>
            </a:r>
            <a:r>
              <a:rPr lang="en-US" sz="2499" spc="-37">
                <a:solidFill>
                  <a:srgbClr val="222222"/>
                </a:solidFill>
                <a:latin typeface="Nunito"/>
                <a:ea typeface="Nunito"/>
                <a:cs typeface="Nunito"/>
                <a:sym typeface="Nunito"/>
              </a:rPr>
              <a:t>r showing time down to seconds.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37">
                <a:solidFill>
                  <a:srgbClr val="222222"/>
                </a:solidFill>
                <a:latin typeface="Nunito"/>
                <a:ea typeface="Nunito"/>
                <a:cs typeface="Nunito"/>
                <a:sym typeface="Nunito"/>
              </a:rPr>
              <a:t>Offers daily pledges, inspirational quotes, and milestone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08843" y="5377290"/>
            <a:ext cx="401142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b="true" sz="3000">
                <a:solidFill>
                  <a:srgbClr val="9370DB"/>
                </a:solidFill>
                <a:latin typeface="Telegraf Bold"/>
                <a:ea typeface="Telegraf Bold"/>
                <a:cs typeface="Telegraf Bold"/>
                <a:sym typeface="Telegraf Bold"/>
              </a:rPr>
              <a:t>WEAKNESSES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39066" y="6329790"/>
            <a:ext cx="7562405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37">
                <a:solidFill>
                  <a:srgbClr val="222222"/>
                </a:solidFill>
                <a:latin typeface="Nunito"/>
                <a:ea typeface="Nunito"/>
                <a:cs typeface="Nunito"/>
                <a:sym typeface="Nunito"/>
              </a:rPr>
              <a:t>Doesn’t tracks days sober for multiple addictions.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37">
                <a:solidFill>
                  <a:srgbClr val="222222"/>
                </a:solidFill>
                <a:latin typeface="Nunito"/>
                <a:ea typeface="Nunito"/>
                <a:cs typeface="Nunito"/>
                <a:sym typeface="Nunito"/>
              </a:rPr>
              <a:t>No feature like community groups or counsellor support.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-208881" y="343799"/>
            <a:ext cx="9997291" cy="242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00"/>
              </a:lnSpc>
            </a:pPr>
            <a:r>
              <a:rPr lang="en-US" sz="8000">
                <a:solidFill>
                  <a:srgbClr val="2F4F4F"/>
                </a:solidFill>
                <a:latin typeface="Maharlika"/>
                <a:ea typeface="Maharlika"/>
                <a:cs typeface="Maharlika"/>
                <a:sym typeface="Maharlika"/>
              </a:rPr>
              <a:t>COMPETITIVE</a:t>
            </a:r>
          </a:p>
          <a:p>
            <a:pPr algn="ctr">
              <a:lnSpc>
                <a:spcPts val="9200"/>
              </a:lnSpc>
            </a:pPr>
            <a:r>
              <a:rPr lang="en-US" sz="8000">
                <a:solidFill>
                  <a:srgbClr val="2F4F4F"/>
                </a:solidFill>
                <a:latin typeface="Maharlika"/>
                <a:ea typeface="Maharlika"/>
                <a:cs typeface="Maharlika"/>
                <a:sym typeface="Maharlika"/>
              </a:rPr>
              <a:t>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208881" y="3027298"/>
            <a:ext cx="5023761" cy="525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0"/>
              </a:lnSpc>
              <a:spcBef>
                <a:spcPct val="0"/>
              </a:spcBef>
            </a:pPr>
            <a:r>
              <a:rPr lang="en-US" sz="3000" spc="159">
                <a:solidFill>
                  <a:srgbClr val="000000"/>
                </a:solidFill>
                <a:latin typeface="Nunito Sans Expanded"/>
                <a:ea typeface="Nunito Sans Expanded"/>
                <a:cs typeface="Nunito Sans Expanded"/>
                <a:sym typeface="Nunito Sans Expanded"/>
              </a:rPr>
              <a:t>2) I am Sober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8C5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55605" y="283312"/>
            <a:ext cx="11104914" cy="9433056"/>
            <a:chOff x="0" y="0"/>
            <a:chExt cx="2924751" cy="2484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24751" cy="2484426"/>
            </a:xfrm>
            <a:custGeom>
              <a:avLst/>
              <a:gdLst/>
              <a:ahLst/>
              <a:cxnLst/>
              <a:rect r="r" b="b" t="t" l="l"/>
              <a:pathLst>
                <a:path h="2484426" w="2924751">
                  <a:moveTo>
                    <a:pt x="0" y="0"/>
                  </a:moveTo>
                  <a:lnTo>
                    <a:pt x="2924751" y="0"/>
                  </a:lnTo>
                  <a:lnTo>
                    <a:pt x="2924751" y="2484426"/>
                  </a:lnTo>
                  <a:lnTo>
                    <a:pt x="0" y="2484426"/>
                  </a:lnTo>
                  <a:close/>
                </a:path>
              </a:pathLst>
            </a:custGeom>
            <a:solidFill>
              <a:srgbClr val="F4FD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924751" cy="25320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6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-5400000">
            <a:off x="-1765602" y="3007644"/>
            <a:ext cx="8356571" cy="3663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580"/>
              </a:lnSpc>
            </a:pPr>
            <a:r>
              <a:rPr lang="en-US" sz="9000" spc="108">
                <a:solidFill>
                  <a:srgbClr val="E6E6FA"/>
                </a:solidFill>
                <a:latin typeface="Maharlika"/>
                <a:ea typeface="Maharlika"/>
                <a:cs typeface="Maharlika"/>
                <a:sym typeface="Maharlika"/>
              </a:rPr>
              <a:t>USER </a:t>
            </a:r>
          </a:p>
          <a:p>
            <a:pPr algn="l" marL="0" indent="0" lvl="0">
              <a:lnSpc>
                <a:spcPts val="14580"/>
              </a:lnSpc>
            </a:pPr>
            <a:r>
              <a:rPr lang="en-US" sz="9000" spc="108">
                <a:solidFill>
                  <a:srgbClr val="E6E6FA"/>
                </a:solidFill>
                <a:latin typeface="Maharlika"/>
                <a:ea typeface="Maharlika"/>
                <a:cs typeface="Maharlika"/>
                <a:sym typeface="Maharlika"/>
              </a:rPr>
              <a:t>SURVEY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127520" y="885190"/>
            <a:ext cx="6055559" cy="67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59"/>
              </a:lnSpc>
              <a:spcBef>
                <a:spcPct val="0"/>
              </a:spcBef>
            </a:pPr>
            <a:r>
              <a:rPr lang="en-US" sz="4199">
                <a:solidFill>
                  <a:srgbClr val="000000"/>
                </a:solidFill>
                <a:latin typeface="TAN Mon Cheri"/>
                <a:ea typeface="TAN Mon Cheri"/>
                <a:cs typeface="TAN Mon Cheri"/>
                <a:sym typeface="TAN Mon Cheri"/>
              </a:rPr>
              <a:t>QUESTIONNAIRE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23381" y="1797637"/>
            <a:ext cx="9058792" cy="7892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9855" indent="-234927" lvl="1">
              <a:lnSpc>
                <a:spcPts val="3917"/>
              </a:lnSpc>
              <a:buFont typeface="Arial"/>
              <a:buChar char="•"/>
            </a:pPr>
            <a:r>
              <a:rPr lang="en-US" sz="2176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Age</a:t>
            </a:r>
          </a:p>
          <a:p>
            <a:pPr algn="l" marL="469855" indent="-234927" lvl="1">
              <a:lnSpc>
                <a:spcPts val="3917"/>
              </a:lnSpc>
              <a:buFont typeface="Arial"/>
              <a:buChar char="•"/>
            </a:pPr>
            <a:r>
              <a:rPr lang="en-US" sz="2176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Gender</a:t>
            </a:r>
          </a:p>
          <a:p>
            <a:pPr algn="l" marL="469855" indent="-234927" lvl="1">
              <a:lnSpc>
                <a:spcPts val="3917"/>
              </a:lnSpc>
              <a:buFont typeface="Arial"/>
              <a:buChar char="•"/>
            </a:pPr>
            <a:r>
              <a:rPr lang="en-US" sz="2176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Location</a:t>
            </a:r>
          </a:p>
          <a:p>
            <a:pPr algn="l" marL="469855" indent="-234927" lvl="1">
              <a:lnSpc>
                <a:spcPts val="3917"/>
              </a:lnSpc>
              <a:buFont typeface="Arial"/>
              <a:buChar char="•"/>
            </a:pPr>
            <a:r>
              <a:rPr lang="en-US" sz="2176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What is your Occupation?</a:t>
            </a:r>
          </a:p>
          <a:p>
            <a:pPr algn="l" marL="469855" indent="-234927" lvl="1">
              <a:lnSpc>
                <a:spcPts val="3917"/>
              </a:lnSpc>
              <a:buFont typeface="Arial"/>
              <a:buChar char="•"/>
            </a:pPr>
            <a:r>
              <a:rPr lang="en-US" sz="2176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Which addiction are you most focused on overcoming?</a:t>
            </a:r>
          </a:p>
          <a:p>
            <a:pPr algn="l" marL="469855" indent="-234927" lvl="1">
              <a:lnSpc>
                <a:spcPts val="3917"/>
              </a:lnSpc>
              <a:buFont typeface="Arial"/>
              <a:buChar char="•"/>
            </a:pPr>
            <a:r>
              <a:rPr lang="en-US" sz="2176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How long have you been struggling with this addiction?</a:t>
            </a:r>
          </a:p>
          <a:p>
            <a:pPr algn="l" marL="469855" indent="-234927" lvl="1">
              <a:lnSpc>
                <a:spcPts val="3917"/>
              </a:lnSpc>
              <a:buFont typeface="Arial"/>
              <a:buChar char="•"/>
            </a:pPr>
            <a:r>
              <a:rPr lang="en-US" sz="2176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What triggers your ad</a:t>
            </a:r>
            <a:r>
              <a:rPr lang="en-US" sz="2176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diction most often?</a:t>
            </a:r>
          </a:p>
          <a:p>
            <a:pPr algn="l" marL="469855" indent="-234927" lvl="1">
              <a:lnSpc>
                <a:spcPts val="3917"/>
              </a:lnSpc>
              <a:buFont typeface="Arial"/>
              <a:buChar char="•"/>
            </a:pPr>
            <a:r>
              <a:rPr lang="en-US" sz="2176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What is your primary goal in overcoming this addiction?</a:t>
            </a:r>
          </a:p>
          <a:p>
            <a:pPr algn="l" marL="469855" indent="-234927" lvl="1">
              <a:lnSpc>
                <a:spcPts val="3917"/>
              </a:lnSpc>
              <a:buFont typeface="Arial"/>
              <a:buChar char="•"/>
            </a:pPr>
            <a:r>
              <a:rPr lang="en-US" sz="2176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Have you tried quitting this addiction before?</a:t>
            </a:r>
          </a:p>
          <a:p>
            <a:pPr algn="l" marL="469855" indent="-234927" lvl="1">
              <a:lnSpc>
                <a:spcPts val="3917"/>
              </a:lnSpc>
              <a:buFont typeface="Arial"/>
              <a:buChar char="•"/>
            </a:pPr>
            <a:r>
              <a:rPr lang="en-US" sz="2176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What kind of support do you find most effective?</a:t>
            </a:r>
          </a:p>
          <a:p>
            <a:pPr algn="l" marL="469855" indent="-234927" lvl="1">
              <a:lnSpc>
                <a:spcPts val="3917"/>
              </a:lnSpc>
              <a:buFont typeface="Arial"/>
              <a:buChar char="•"/>
            </a:pPr>
            <a:r>
              <a:rPr lang="en-US" sz="2176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How likely are you to use a journaling feature to record your thoughts and progress? </a:t>
            </a:r>
          </a:p>
          <a:p>
            <a:pPr algn="l" marL="469855" indent="-234927" lvl="1">
              <a:lnSpc>
                <a:spcPts val="3917"/>
              </a:lnSpc>
              <a:buFont typeface="Arial"/>
              <a:buChar char="•"/>
            </a:pPr>
            <a:r>
              <a:rPr lang="en-US" sz="2176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What kind of rewards would help you stay accountable in forming new healthier habits?</a:t>
            </a:r>
          </a:p>
          <a:p>
            <a:pPr algn="l" marL="469855" indent="-234927" lvl="1">
              <a:lnSpc>
                <a:spcPts val="3917"/>
              </a:lnSpc>
              <a:buFont typeface="Arial"/>
              <a:buChar char="•"/>
            </a:pPr>
            <a:r>
              <a:rPr lang="en-US" sz="2176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Which areas of self improvement are you interested in?</a:t>
            </a:r>
          </a:p>
          <a:p>
            <a:pPr algn="l">
              <a:lnSpc>
                <a:spcPts val="3917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8275" y="1714711"/>
            <a:ext cx="7705725" cy="4095750"/>
            <a:chOff x="0" y="0"/>
            <a:chExt cx="10274300" cy="5461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0" r="20945" b="0"/>
            <a:stretch>
              <a:fillRect/>
            </a:stretch>
          </p:blipFill>
          <p:spPr>
            <a:xfrm flipH="false" flipV="false">
              <a:off x="0" y="0"/>
              <a:ext cx="10274300" cy="5461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438275" y="5945596"/>
            <a:ext cx="7705725" cy="4095750"/>
            <a:chOff x="0" y="0"/>
            <a:chExt cx="10274300" cy="5461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0" r="10678" b="0"/>
            <a:stretch>
              <a:fillRect/>
            </a:stretch>
          </p:blipFill>
          <p:spPr>
            <a:xfrm flipH="false" flipV="false">
              <a:off x="0" y="0"/>
              <a:ext cx="10274300" cy="5461000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9473899" y="1714711"/>
            <a:ext cx="7705725" cy="4095750"/>
            <a:chOff x="0" y="0"/>
            <a:chExt cx="10274300" cy="546100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407" t="0" r="20537" b="0"/>
            <a:stretch>
              <a:fillRect/>
            </a:stretch>
          </p:blipFill>
          <p:spPr>
            <a:xfrm flipH="false" flipV="false">
              <a:off x="0" y="0"/>
              <a:ext cx="10274300" cy="5461000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9473899" y="5945596"/>
            <a:ext cx="7705725" cy="4095750"/>
            <a:chOff x="0" y="0"/>
            <a:chExt cx="10274300" cy="5461000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331" t="0" r="10302" b="0"/>
            <a:stretch>
              <a:fillRect/>
            </a:stretch>
          </p:blipFill>
          <p:spPr>
            <a:xfrm flipH="false" flipV="false">
              <a:off x="0" y="0"/>
              <a:ext cx="10274300" cy="5461000"/>
            </a:xfrm>
            <a:prstGeom prst="rect">
              <a:avLst/>
            </a:prstGeom>
          </p:spPr>
        </p:pic>
      </p:grpSp>
      <p:sp>
        <p:nvSpPr>
          <p:cNvPr name="TextBox 10" id="10"/>
          <p:cNvSpPr txBox="true"/>
          <p:nvPr/>
        </p:nvSpPr>
        <p:spPr>
          <a:xfrm rot="0">
            <a:off x="5291138" y="504614"/>
            <a:ext cx="9198965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9000">
                <a:solidFill>
                  <a:srgbClr val="2F4F4F"/>
                </a:solidFill>
                <a:latin typeface="Maharlika"/>
                <a:ea typeface="Maharlika"/>
                <a:cs typeface="Maharlika"/>
                <a:sym typeface="Maharlika"/>
              </a:rPr>
              <a:t>Survey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73899" y="504614"/>
            <a:ext cx="11293132" cy="121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09"/>
              </a:lnSpc>
            </a:pPr>
            <a:r>
              <a:rPr lang="en-US" sz="9011">
                <a:solidFill>
                  <a:srgbClr val="2F4F4F"/>
                </a:solidFill>
                <a:latin typeface="Maharlika"/>
                <a:ea typeface="Maharlika"/>
                <a:cs typeface="Maharlika"/>
                <a:sym typeface="Maharlika"/>
              </a:rPr>
              <a:t>Results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E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883068"/>
            <a:ext cx="7705725" cy="4095750"/>
            <a:chOff x="0" y="0"/>
            <a:chExt cx="10274300" cy="5461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813" r="17491" b="3813"/>
            <a:stretch>
              <a:fillRect/>
            </a:stretch>
          </p:blipFill>
          <p:spPr>
            <a:xfrm flipH="false" flipV="false">
              <a:off x="0" y="0"/>
              <a:ext cx="10274300" cy="5461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553575" y="1882657"/>
            <a:ext cx="7705725" cy="4096161"/>
            <a:chOff x="0" y="0"/>
            <a:chExt cx="10274300" cy="5461548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4042" r="17945" b="4042"/>
            <a:stretch>
              <a:fillRect/>
            </a:stretch>
          </p:blipFill>
          <p:spPr>
            <a:xfrm flipH="false" flipV="false">
              <a:off x="0" y="0"/>
              <a:ext cx="10274300" cy="5461548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028700" y="6249924"/>
            <a:ext cx="6146840" cy="1624902"/>
            <a:chOff x="0" y="0"/>
            <a:chExt cx="1618921" cy="4279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18921" cy="427958"/>
            </a:xfrm>
            <a:custGeom>
              <a:avLst/>
              <a:gdLst/>
              <a:ahLst/>
              <a:cxnLst/>
              <a:rect r="r" b="b" t="t" l="l"/>
              <a:pathLst>
                <a:path h="427958" w="1618921">
                  <a:moveTo>
                    <a:pt x="64234" y="0"/>
                  </a:moveTo>
                  <a:lnTo>
                    <a:pt x="1554686" y="0"/>
                  </a:lnTo>
                  <a:cubicBezTo>
                    <a:pt x="1590162" y="0"/>
                    <a:pt x="1618921" y="28759"/>
                    <a:pt x="1618921" y="64234"/>
                  </a:cubicBezTo>
                  <a:lnTo>
                    <a:pt x="1618921" y="363723"/>
                  </a:lnTo>
                  <a:cubicBezTo>
                    <a:pt x="1618921" y="399199"/>
                    <a:pt x="1590162" y="427958"/>
                    <a:pt x="1554686" y="427958"/>
                  </a:cubicBezTo>
                  <a:lnTo>
                    <a:pt x="64234" y="427958"/>
                  </a:lnTo>
                  <a:cubicBezTo>
                    <a:pt x="28759" y="427958"/>
                    <a:pt x="0" y="399199"/>
                    <a:pt x="0" y="363723"/>
                  </a:cubicBezTo>
                  <a:lnTo>
                    <a:pt x="0" y="64234"/>
                  </a:lnTo>
                  <a:cubicBezTo>
                    <a:pt x="0" y="28759"/>
                    <a:pt x="28759" y="0"/>
                    <a:pt x="64234" y="0"/>
                  </a:cubicBezTo>
                  <a:close/>
                </a:path>
              </a:pathLst>
            </a:custGeom>
            <a:solidFill>
              <a:srgbClr val="7069E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618921" cy="475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6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275407" y="504614"/>
            <a:ext cx="9198965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00"/>
              </a:lnSpc>
            </a:pPr>
            <a:r>
              <a:rPr lang="en-US" sz="9000">
                <a:solidFill>
                  <a:srgbClr val="2F4F4F"/>
                </a:solidFill>
                <a:latin typeface="Maharlika"/>
                <a:ea typeface="Maharlika"/>
                <a:cs typeface="Maharlika"/>
                <a:sym typeface="Maharlika"/>
              </a:rPr>
              <a:t>Survey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73899" y="504614"/>
            <a:ext cx="11293132" cy="1210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09"/>
              </a:lnSpc>
            </a:pPr>
            <a:r>
              <a:rPr lang="en-US" sz="9011">
                <a:solidFill>
                  <a:srgbClr val="2F4F4F"/>
                </a:solidFill>
                <a:latin typeface="Maharlika"/>
                <a:ea typeface="Maharlika"/>
                <a:cs typeface="Maharlika"/>
                <a:sym typeface="Maharlika"/>
              </a:rPr>
              <a:t>Results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65140" y="6513688"/>
            <a:ext cx="5094729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b="true" sz="2499" spc="132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60% people expressed interest in using an application for quitting phone addiction. 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074684" y="8202804"/>
            <a:ext cx="5861812" cy="1518016"/>
            <a:chOff x="0" y="0"/>
            <a:chExt cx="1543852" cy="39980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43852" cy="399807"/>
            </a:xfrm>
            <a:custGeom>
              <a:avLst/>
              <a:gdLst/>
              <a:ahLst/>
              <a:cxnLst/>
              <a:rect r="r" b="b" t="t" l="l"/>
              <a:pathLst>
                <a:path h="399807" w="1543852">
                  <a:moveTo>
                    <a:pt x="67358" y="0"/>
                  </a:moveTo>
                  <a:lnTo>
                    <a:pt x="1476494" y="0"/>
                  </a:lnTo>
                  <a:cubicBezTo>
                    <a:pt x="1494358" y="0"/>
                    <a:pt x="1511491" y="7097"/>
                    <a:pt x="1524123" y="19729"/>
                  </a:cubicBezTo>
                  <a:cubicBezTo>
                    <a:pt x="1536755" y="32361"/>
                    <a:pt x="1543852" y="49493"/>
                    <a:pt x="1543852" y="67358"/>
                  </a:cubicBezTo>
                  <a:lnTo>
                    <a:pt x="1543852" y="332449"/>
                  </a:lnTo>
                  <a:cubicBezTo>
                    <a:pt x="1543852" y="350314"/>
                    <a:pt x="1536755" y="367446"/>
                    <a:pt x="1524123" y="380078"/>
                  </a:cubicBezTo>
                  <a:cubicBezTo>
                    <a:pt x="1511491" y="392710"/>
                    <a:pt x="1494358" y="399807"/>
                    <a:pt x="1476494" y="399807"/>
                  </a:cubicBezTo>
                  <a:lnTo>
                    <a:pt x="67358" y="399807"/>
                  </a:lnTo>
                  <a:cubicBezTo>
                    <a:pt x="49493" y="399807"/>
                    <a:pt x="32361" y="392710"/>
                    <a:pt x="19729" y="380078"/>
                  </a:cubicBezTo>
                  <a:cubicBezTo>
                    <a:pt x="7097" y="367446"/>
                    <a:pt x="0" y="350314"/>
                    <a:pt x="0" y="332449"/>
                  </a:cubicBezTo>
                  <a:lnTo>
                    <a:pt x="0" y="67358"/>
                  </a:lnTo>
                  <a:cubicBezTo>
                    <a:pt x="0" y="49493"/>
                    <a:pt x="7097" y="32361"/>
                    <a:pt x="19729" y="19729"/>
                  </a:cubicBezTo>
                  <a:cubicBezTo>
                    <a:pt x="32361" y="7097"/>
                    <a:pt x="49493" y="0"/>
                    <a:pt x="67358" y="0"/>
                  </a:cubicBezTo>
                  <a:close/>
                </a:path>
              </a:pathLst>
            </a:custGeom>
            <a:solidFill>
              <a:srgbClr val="7069E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543852" cy="447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6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334198" y="8252200"/>
            <a:ext cx="5094729" cy="1352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74"/>
              </a:lnSpc>
              <a:spcBef>
                <a:spcPct val="0"/>
              </a:spcBef>
            </a:pPr>
            <a:r>
              <a:rPr lang="en-US" b="true" sz="2499" spc="132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Stress, boredom, peer pressure and curiosity are the main reasons to start a bad habit.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8489335" y="6283587"/>
            <a:ext cx="5985036" cy="1682832"/>
            <a:chOff x="0" y="0"/>
            <a:chExt cx="1576306" cy="44321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76306" cy="443215"/>
            </a:xfrm>
            <a:custGeom>
              <a:avLst/>
              <a:gdLst/>
              <a:ahLst/>
              <a:cxnLst/>
              <a:rect r="r" b="b" t="t" l="l"/>
              <a:pathLst>
                <a:path h="443215" w="1576306">
                  <a:moveTo>
                    <a:pt x="65971" y="0"/>
                  </a:moveTo>
                  <a:lnTo>
                    <a:pt x="1510335" y="0"/>
                  </a:lnTo>
                  <a:cubicBezTo>
                    <a:pt x="1546770" y="0"/>
                    <a:pt x="1576306" y="29536"/>
                    <a:pt x="1576306" y="65971"/>
                  </a:cubicBezTo>
                  <a:lnTo>
                    <a:pt x="1576306" y="377244"/>
                  </a:lnTo>
                  <a:cubicBezTo>
                    <a:pt x="1576306" y="413679"/>
                    <a:pt x="1546770" y="443215"/>
                    <a:pt x="1510335" y="443215"/>
                  </a:cubicBezTo>
                  <a:lnTo>
                    <a:pt x="65971" y="443215"/>
                  </a:lnTo>
                  <a:cubicBezTo>
                    <a:pt x="29536" y="443215"/>
                    <a:pt x="0" y="413679"/>
                    <a:pt x="0" y="377244"/>
                  </a:cubicBezTo>
                  <a:lnTo>
                    <a:pt x="0" y="65971"/>
                  </a:lnTo>
                  <a:cubicBezTo>
                    <a:pt x="0" y="29536"/>
                    <a:pt x="29536" y="0"/>
                    <a:pt x="65971" y="0"/>
                  </a:cubicBezTo>
                  <a:close/>
                </a:path>
              </a:pathLst>
            </a:custGeom>
            <a:solidFill>
              <a:srgbClr val="7069E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576306" cy="4908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6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8796037" y="6641323"/>
            <a:ext cx="5371632" cy="995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87"/>
              </a:lnSpc>
            </a:pPr>
            <a:r>
              <a:rPr lang="en-US" b="true" sz="2399" spc="127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A relativity low score of 14.8% users believe community support is beneficial.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1175151" y="8120397"/>
            <a:ext cx="5985036" cy="1787778"/>
            <a:chOff x="0" y="0"/>
            <a:chExt cx="1576306" cy="47085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76306" cy="470855"/>
            </a:xfrm>
            <a:custGeom>
              <a:avLst/>
              <a:gdLst/>
              <a:ahLst/>
              <a:cxnLst/>
              <a:rect r="r" b="b" t="t" l="l"/>
              <a:pathLst>
                <a:path h="470855" w="1576306">
                  <a:moveTo>
                    <a:pt x="65971" y="0"/>
                  </a:moveTo>
                  <a:lnTo>
                    <a:pt x="1510335" y="0"/>
                  </a:lnTo>
                  <a:cubicBezTo>
                    <a:pt x="1546770" y="0"/>
                    <a:pt x="1576306" y="29536"/>
                    <a:pt x="1576306" y="65971"/>
                  </a:cubicBezTo>
                  <a:lnTo>
                    <a:pt x="1576306" y="404884"/>
                  </a:lnTo>
                  <a:cubicBezTo>
                    <a:pt x="1576306" y="441319"/>
                    <a:pt x="1546770" y="470855"/>
                    <a:pt x="1510335" y="470855"/>
                  </a:cubicBezTo>
                  <a:lnTo>
                    <a:pt x="65971" y="470855"/>
                  </a:lnTo>
                  <a:cubicBezTo>
                    <a:pt x="29536" y="470855"/>
                    <a:pt x="0" y="441319"/>
                    <a:pt x="0" y="404884"/>
                  </a:cubicBezTo>
                  <a:lnTo>
                    <a:pt x="0" y="65971"/>
                  </a:lnTo>
                  <a:cubicBezTo>
                    <a:pt x="0" y="29536"/>
                    <a:pt x="29536" y="0"/>
                    <a:pt x="65971" y="0"/>
                  </a:cubicBezTo>
                  <a:close/>
                </a:path>
              </a:pathLst>
            </a:custGeom>
            <a:solidFill>
              <a:srgbClr val="7069E9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1576306" cy="5184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6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1481853" y="8402941"/>
            <a:ext cx="5409567" cy="1317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27"/>
              </a:lnSpc>
              <a:spcBef>
                <a:spcPct val="0"/>
              </a:spcBef>
            </a:pPr>
            <a:r>
              <a:rPr lang="en-US" b="true" sz="2399" spc="127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88.8% pe</a:t>
            </a:r>
            <a:r>
              <a:rPr lang="en-US" b="true" sz="2399" spc="127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ople find it motivating to have virtual badges and discount offers in habit building app.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C5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4668" y="277562"/>
            <a:ext cx="6206615" cy="5497082"/>
            <a:chOff x="0" y="0"/>
            <a:chExt cx="1634664" cy="14477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34664" cy="1447791"/>
            </a:xfrm>
            <a:custGeom>
              <a:avLst/>
              <a:gdLst/>
              <a:ahLst/>
              <a:cxnLst/>
              <a:rect r="r" b="b" t="t" l="l"/>
              <a:pathLst>
                <a:path h="1447791" w="1634664">
                  <a:moveTo>
                    <a:pt x="63616" y="0"/>
                  </a:moveTo>
                  <a:lnTo>
                    <a:pt x="1571048" y="0"/>
                  </a:lnTo>
                  <a:cubicBezTo>
                    <a:pt x="1606182" y="0"/>
                    <a:pt x="1634664" y="28482"/>
                    <a:pt x="1634664" y="63616"/>
                  </a:cubicBezTo>
                  <a:lnTo>
                    <a:pt x="1634664" y="1384175"/>
                  </a:lnTo>
                  <a:cubicBezTo>
                    <a:pt x="1634664" y="1401047"/>
                    <a:pt x="1627962" y="1417228"/>
                    <a:pt x="1616032" y="1429159"/>
                  </a:cubicBezTo>
                  <a:cubicBezTo>
                    <a:pt x="1604101" y="1441089"/>
                    <a:pt x="1587920" y="1447791"/>
                    <a:pt x="1571048" y="1447791"/>
                  </a:cubicBezTo>
                  <a:lnTo>
                    <a:pt x="63616" y="1447791"/>
                  </a:lnTo>
                  <a:cubicBezTo>
                    <a:pt x="28482" y="1447791"/>
                    <a:pt x="0" y="1419309"/>
                    <a:pt x="0" y="1384175"/>
                  </a:cubicBezTo>
                  <a:lnTo>
                    <a:pt x="0" y="63616"/>
                  </a:lnTo>
                  <a:cubicBezTo>
                    <a:pt x="0" y="28482"/>
                    <a:pt x="28482" y="0"/>
                    <a:pt x="6361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634664" cy="14954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54668" y="5936569"/>
            <a:ext cx="6194478" cy="2245622"/>
            <a:chOff x="0" y="0"/>
            <a:chExt cx="1631468" cy="59143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31467" cy="591439"/>
            </a:xfrm>
            <a:custGeom>
              <a:avLst/>
              <a:gdLst/>
              <a:ahLst/>
              <a:cxnLst/>
              <a:rect r="r" b="b" t="t" l="l"/>
              <a:pathLst>
                <a:path h="591439" w="1631467">
                  <a:moveTo>
                    <a:pt x="63740" y="0"/>
                  </a:moveTo>
                  <a:lnTo>
                    <a:pt x="1567727" y="0"/>
                  </a:lnTo>
                  <a:cubicBezTo>
                    <a:pt x="1584632" y="0"/>
                    <a:pt x="1600845" y="6715"/>
                    <a:pt x="1612798" y="18669"/>
                  </a:cubicBezTo>
                  <a:cubicBezTo>
                    <a:pt x="1624752" y="30623"/>
                    <a:pt x="1631467" y="46835"/>
                    <a:pt x="1631467" y="63740"/>
                  </a:cubicBezTo>
                  <a:lnTo>
                    <a:pt x="1631467" y="527699"/>
                  </a:lnTo>
                  <a:cubicBezTo>
                    <a:pt x="1631467" y="562902"/>
                    <a:pt x="1602930" y="591439"/>
                    <a:pt x="1567727" y="591439"/>
                  </a:cubicBezTo>
                  <a:lnTo>
                    <a:pt x="63740" y="591439"/>
                  </a:lnTo>
                  <a:cubicBezTo>
                    <a:pt x="28538" y="591439"/>
                    <a:pt x="0" y="562902"/>
                    <a:pt x="0" y="527699"/>
                  </a:cubicBezTo>
                  <a:lnTo>
                    <a:pt x="0" y="63740"/>
                  </a:lnTo>
                  <a:cubicBezTo>
                    <a:pt x="0" y="28538"/>
                    <a:pt x="28538" y="0"/>
                    <a:pt x="637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631468" cy="639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6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2155238" y="1583020"/>
            <a:ext cx="2196533" cy="2196533"/>
            <a:chOff x="0" y="0"/>
            <a:chExt cx="8909050" cy="89090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210012" y="2402"/>
              <a:ext cx="9329074" cy="8904246"/>
            </a:xfrm>
            <a:custGeom>
              <a:avLst/>
              <a:gdLst/>
              <a:ahLst/>
              <a:cxnLst/>
              <a:rect r="r" b="b" t="t" l="l"/>
              <a:pathLst>
                <a:path h="8904246" w="9329074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7069E9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63863" y="263805"/>
              <a:ext cx="8781323" cy="8381440"/>
            </a:xfrm>
            <a:custGeom>
              <a:avLst/>
              <a:gdLst/>
              <a:ahLst/>
              <a:cxnLst/>
              <a:rect r="r" b="b" t="t" l="l"/>
              <a:pathLst>
                <a:path h="8381440" w="8781323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2"/>
              <a:stretch>
                <a:fillRect l="223" t="-239" r="223" b="-239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909050" cy="8909050"/>
            </a:xfrm>
            <a:custGeom>
              <a:avLst/>
              <a:gdLst/>
              <a:ahLst/>
              <a:cxnLst/>
              <a:rect r="r" b="b" t="t" l="l"/>
              <a:pathLst>
                <a:path h="8909050" w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7069E9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450471" y="6218794"/>
            <a:ext cx="500524" cy="328526"/>
          </a:xfrm>
          <a:custGeom>
            <a:avLst/>
            <a:gdLst/>
            <a:ahLst/>
            <a:cxnLst/>
            <a:rect r="r" b="b" t="t" l="l"/>
            <a:pathLst>
              <a:path h="328526" w="500524">
                <a:moveTo>
                  <a:pt x="0" y="0"/>
                </a:moveTo>
                <a:lnTo>
                  <a:pt x="500524" y="0"/>
                </a:lnTo>
                <a:lnTo>
                  <a:pt x="500524" y="328526"/>
                </a:lnTo>
                <a:lnTo>
                  <a:pt x="0" y="3285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66805" y="8344115"/>
            <a:ext cx="6194478" cy="1788101"/>
            <a:chOff x="0" y="0"/>
            <a:chExt cx="1631468" cy="4709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31467" cy="470940"/>
            </a:xfrm>
            <a:custGeom>
              <a:avLst/>
              <a:gdLst/>
              <a:ahLst/>
              <a:cxnLst/>
              <a:rect r="r" b="b" t="t" l="l"/>
              <a:pathLst>
                <a:path h="470940" w="1631467">
                  <a:moveTo>
                    <a:pt x="63740" y="0"/>
                  </a:moveTo>
                  <a:lnTo>
                    <a:pt x="1567727" y="0"/>
                  </a:lnTo>
                  <a:cubicBezTo>
                    <a:pt x="1584632" y="0"/>
                    <a:pt x="1600845" y="6715"/>
                    <a:pt x="1612798" y="18669"/>
                  </a:cubicBezTo>
                  <a:cubicBezTo>
                    <a:pt x="1624752" y="30623"/>
                    <a:pt x="1631467" y="46835"/>
                    <a:pt x="1631467" y="63740"/>
                  </a:cubicBezTo>
                  <a:lnTo>
                    <a:pt x="1631467" y="407200"/>
                  </a:lnTo>
                  <a:cubicBezTo>
                    <a:pt x="1631467" y="442403"/>
                    <a:pt x="1602930" y="470940"/>
                    <a:pt x="1567727" y="470940"/>
                  </a:cubicBezTo>
                  <a:lnTo>
                    <a:pt x="63740" y="470940"/>
                  </a:lnTo>
                  <a:cubicBezTo>
                    <a:pt x="28538" y="470940"/>
                    <a:pt x="0" y="442403"/>
                    <a:pt x="0" y="407200"/>
                  </a:cubicBezTo>
                  <a:lnTo>
                    <a:pt x="0" y="63740"/>
                  </a:lnTo>
                  <a:cubicBezTo>
                    <a:pt x="0" y="28538"/>
                    <a:pt x="28538" y="0"/>
                    <a:pt x="637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631468" cy="5185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6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929408" y="277562"/>
            <a:ext cx="10706300" cy="2434458"/>
            <a:chOff x="0" y="0"/>
            <a:chExt cx="2819766" cy="64117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819766" cy="641174"/>
            </a:xfrm>
            <a:custGeom>
              <a:avLst/>
              <a:gdLst/>
              <a:ahLst/>
              <a:cxnLst/>
              <a:rect r="r" b="b" t="t" l="l"/>
              <a:pathLst>
                <a:path h="641174" w="2819766">
                  <a:moveTo>
                    <a:pt x="36879" y="0"/>
                  </a:moveTo>
                  <a:lnTo>
                    <a:pt x="2782888" y="0"/>
                  </a:lnTo>
                  <a:cubicBezTo>
                    <a:pt x="2792668" y="0"/>
                    <a:pt x="2802049" y="3885"/>
                    <a:pt x="2808965" y="10802"/>
                  </a:cubicBezTo>
                  <a:cubicBezTo>
                    <a:pt x="2815881" y="17718"/>
                    <a:pt x="2819766" y="27098"/>
                    <a:pt x="2819766" y="36879"/>
                  </a:cubicBezTo>
                  <a:lnTo>
                    <a:pt x="2819766" y="604295"/>
                  </a:lnTo>
                  <a:cubicBezTo>
                    <a:pt x="2819766" y="614076"/>
                    <a:pt x="2815881" y="623456"/>
                    <a:pt x="2808965" y="630373"/>
                  </a:cubicBezTo>
                  <a:cubicBezTo>
                    <a:pt x="2802049" y="637289"/>
                    <a:pt x="2792668" y="641174"/>
                    <a:pt x="2782888" y="641174"/>
                  </a:cubicBezTo>
                  <a:lnTo>
                    <a:pt x="36879" y="641174"/>
                  </a:lnTo>
                  <a:cubicBezTo>
                    <a:pt x="16511" y="641174"/>
                    <a:pt x="0" y="624663"/>
                    <a:pt x="0" y="604295"/>
                  </a:cubicBezTo>
                  <a:lnTo>
                    <a:pt x="0" y="36879"/>
                  </a:lnTo>
                  <a:cubicBezTo>
                    <a:pt x="0" y="27098"/>
                    <a:pt x="3885" y="17718"/>
                    <a:pt x="10802" y="10802"/>
                  </a:cubicBezTo>
                  <a:cubicBezTo>
                    <a:pt x="17718" y="3885"/>
                    <a:pt x="27098" y="0"/>
                    <a:pt x="3687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819766" cy="6792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352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4351771" y="8938246"/>
            <a:ext cx="1901572" cy="852513"/>
            <a:chOff x="0" y="0"/>
            <a:chExt cx="500825" cy="22453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00825" cy="224530"/>
            </a:xfrm>
            <a:custGeom>
              <a:avLst/>
              <a:gdLst/>
              <a:ahLst/>
              <a:cxnLst/>
              <a:rect r="r" b="b" t="t" l="l"/>
              <a:pathLst>
                <a:path h="224530" w="500825">
                  <a:moveTo>
                    <a:pt x="112265" y="0"/>
                  </a:moveTo>
                  <a:lnTo>
                    <a:pt x="388560" y="0"/>
                  </a:lnTo>
                  <a:cubicBezTo>
                    <a:pt x="418335" y="0"/>
                    <a:pt x="446890" y="11828"/>
                    <a:pt x="467944" y="32882"/>
                  </a:cubicBezTo>
                  <a:cubicBezTo>
                    <a:pt x="488998" y="53935"/>
                    <a:pt x="500825" y="82491"/>
                    <a:pt x="500825" y="112265"/>
                  </a:cubicBezTo>
                  <a:lnTo>
                    <a:pt x="500825" y="112265"/>
                  </a:lnTo>
                  <a:cubicBezTo>
                    <a:pt x="500825" y="174267"/>
                    <a:pt x="450563" y="224530"/>
                    <a:pt x="388560" y="224530"/>
                  </a:cubicBezTo>
                  <a:lnTo>
                    <a:pt x="112265" y="224530"/>
                  </a:lnTo>
                  <a:cubicBezTo>
                    <a:pt x="82491" y="224530"/>
                    <a:pt x="53935" y="212702"/>
                    <a:pt x="32882" y="191649"/>
                  </a:cubicBezTo>
                  <a:cubicBezTo>
                    <a:pt x="11828" y="170595"/>
                    <a:pt x="0" y="142040"/>
                    <a:pt x="0" y="112265"/>
                  </a:cubicBezTo>
                  <a:lnTo>
                    <a:pt x="0" y="112265"/>
                  </a:lnTo>
                  <a:cubicBezTo>
                    <a:pt x="0" y="82491"/>
                    <a:pt x="11828" y="53935"/>
                    <a:pt x="32882" y="32882"/>
                  </a:cubicBezTo>
                  <a:cubicBezTo>
                    <a:pt x="53935" y="11828"/>
                    <a:pt x="82491" y="0"/>
                    <a:pt x="112265" y="0"/>
                  </a:cubicBezTo>
                  <a:close/>
                </a:path>
              </a:pathLst>
            </a:custGeom>
            <a:solidFill>
              <a:srgbClr val="7069E9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76200"/>
              <a:ext cx="500825" cy="300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6"/>
                </a:lnSpc>
              </a:pPr>
              <a:r>
                <a:rPr lang="en-US" b="true" sz="1800" spc="95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Stress Management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120546" y="8938246"/>
            <a:ext cx="2060569" cy="809813"/>
            <a:chOff x="0" y="0"/>
            <a:chExt cx="542701" cy="21328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42701" cy="213284"/>
            </a:xfrm>
            <a:custGeom>
              <a:avLst/>
              <a:gdLst/>
              <a:ahLst/>
              <a:cxnLst/>
              <a:rect r="r" b="b" t="t" l="l"/>
              <a:pathLst>
                <a:path h="213284" w="542701">
                  <a:moveTo>
                    <a:pt x="106642" y="0"/>
                  </a:moveTo>
                  <a:lnTo>
                    <a:pt x="436059" y="0"/>
                  </a:lnTo>
                  <a:cubicBezTo>
                    <a:pt x="494956" y="0"/>
                    <a:pt x="542701" y="47745"/>
                    <a:pt x="542701" y="106642"/>
                  </a:cubicBezTo>
                  <a:lnTo>
                    <a:pt x="542701" y="106642"/>
                  </a:lnTo>
                  <a:cubicBezTo>
                    <a:pt x="542701" y="134925"/>
                    <a:pt x="531466" y="162050"/>
                    <a:pt x="511467" y="182049"/>
                  </a:cubicBezTo>
                  <a:cubicBezTo>
                    <a:pt x="491467" y="202049"/>
                    <a:pt x="464342" y="213284"/>
                    <a:pt x="436059" y="213284"/>
                  </a:cubicBezTo>
                  <a:lnTo>
                    <a:pt x="106642" y="213284"/>
                  </a:lnTo>
                  <a:cubicBezTo>
                    <a:pt x="78359" y="213284"/>
                    <a:pt x="51234" y="202049"/>
                    <a:pt x="31235" y="182049"/>
                  </a:cubicBezTo>
                  <a:cubicBezTo>
                    <a:pt x="11235" y="162050"/>
                    <a:pt x="0" y="134925"/>
                    <a:pt x="0" y="106642"/>
                  </a:cubicBezTo>
                  <a:lnTo>
                    <a:pt x="0" y="106642"/>
                  </a:lnTo>
                  <a:cubicBezTo>
                    <a:pt x="0" y="78359"/>
                    <a:pt x="11235" y="51234"/>
                    <a:pt x="31235" y="31235"/>
                  </a:cubicBezTo>
                  <a:cubicBezTo>
                    <a:pt x="51234" y="11235"/>
                    <a:pt x="78359" y="0"/>
                    <a:pt x="106642" y="0"/>
                  </a:cubicBezTo>
                  <a:close/>
                </a:path>
              </a:pathLst>
            </a:custGeom>
            <a:solidFill>
              <a:srgbClr val="7069E9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76200"/>
              <a:ext cx="542701" cy="2894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6"/>
                </a:lnSpc>
              </a:pPr>
              <a:r>
                <a:rPr lang="en-US" b="true" sz="1800" spc="95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Emotional Intelligence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537102" y="8995653"/>
            <a:ext cx="1412788" cy="752406"/>
            <a:chOff x="0" y="0"/>
            <a:chExt cx="372092" cy="19816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72092" cy="198165"/>
            </a:xfrm>
            <a:custGeom>
              <a:avLst/>
              <a:gdLst/>
              <a:ahLst/>
              <a:cxnLst/>
              <a:rect r="r" b="b" t="t" l="l"/>
              <a:pathLst>
                <a:path h="198165" w="372092">
                  <a:moveTo>
                    <a:pt x="99082" y="0"/>
                  </a:moveTo>
                  <a:lnTo>
                    <a:pt x="273010" y="0"/>
                  </a:lnTo>
                  <a:cubicBezTo>
                    <a:pt x="327732" y="0"/>
                    <a:pt x="372092" y="44361"/>
                    <a:pt x="372092" y="99082"/>
                  </a:cubicBezTo>
                  <a:lnTo>
                    <a:pt x="372092" y="99082"/>
                  </a:lnTo>
                  <a:cubicBezTo>
                    <a:pt x="372092" y="153804"/>
                    <a:pt x="327732" y="198165"/>
                    <a:pt x="273010" y="198165"/>
                  </a:cubicBezTo>
                  <a:lnTo>
                    <a:pt x="99082" y="198165"/>
                  </a:lnTo>
                  <a:cubicBezTo>
                    <a:pt x="44361" y="198165"/>
                    <a:pt x="0" y="153804"/>
                    <a:pt x="0" y="99082"/>
                  </a:cubicBezTo>
                  <a:lnTo>
                    <a:pt x="0" y="99082"/>
                  </a:lnTo>
                  <a:cubicBezTo>
                    <a:pt x="0" y="44361"/>
                    <a:pt x="44361" y="0"/>
                    <a:pt x="99082" y="0"/>
                  </a:cubicBezTo>
                  <a:close/>
                </a:path>
              </a:pathLst>
            </a:custGeom>
            <a:solidFill>
              <a:srgbClr val="7069E9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76200"/>
              <a:ext cx="372092" cy="274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6"/>
                </a:lnSpc>
              </a:pPr>
              <a:r>
                <a:rPr lang="en-US" b="true" sz="1800" spc="95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Fitness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099624" y="480377"/>
            <a:ext cx="4614118" cy="944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Rajesh Kumar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84982" y="3855753"/>
            <a:ext cx="1606220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Age: 28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54480" y="4408837"/>
            <a:ext cx="5419128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Occupation: Working Professional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84982" y="4961922"/>
            <a:ext cx="5443402" cy="47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Location: Gandhinagar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50471" y="6580447"/>
            <a:ext cx="5802871" cy="1272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Every cigarette I avoid is a step toward a healthier life and a fuller wallet. I just need the right tools to stay on track.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949890" y="8431849"/>
            <a:ext cx="2607230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Areas of Interest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7011090" y="7087756"/>
            <a:ext cx="11037323" cy="3044460"/>
            <a:chOff x="0" y="0"/>
            <a:chExt cx="2906949" cy="801833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906949" cy="801833"/>
            </a:xfrm>
            <a:custGeom>
              <a:avLst/>
              <a:gdLst/>
              <a:ahLst/>
              <a:cxnLst/>
              <a:rect r="r" b="b" t="t" l="l"/>
              <a:pathLst>
                <a:path h="801833" w="2906949">
                  <a:moveTo>
                    <a:pt x="35773" y="0"/>
                  </a:moveTo>
                  <a:lnTo>
                    <a:pt x="2871176" y="0"/>
                  </a:lnTo>
                  <a:cubicBezTo>
                    <a:pt x="2880664" y="0"/>
                    <a:pt x="2889763" y="3769"/>
                    <a:pt x="2896471" y="10478"/>
                  </a:cubicBezTo>
                  <a:cubicBezTo>
                    <a:pt x="2903180" y="17186"/>
                    <a:pt x="2906949" y="26285"/>
                    <a:pt x="2906949" y="35773"/>
                  </a:cubicBezTo>
                  <a:lnTo>
                    <a:pt x="2906949" y="766060"/>
                  </a:lnTo>
                  <a:cubicBezTo>
                    <a:pt x="2906949" y="775548"/>
                    <a:pt x="2903180" y="784647"/>
                    <a:pt x="2896471" y="791355"/>
                  </a:cubicBezTo>
                  <a:cubicBezTo>
                    <a:pt x="2889763" y="798064"/>
                    <a:pt x="2880664" y="801833"/>
                    <a:pt x="2871176" y="801833"/>
                  </a:cubicBezTo>
                  <a:lnTo>
                    <a:pt x="35773" y="801833"/>
                  </a:lnTo>
                  <a:cubicBezTo>
                    <a:pt x="26285" y="801833"/>
                    <a:pt x="17186" y="798064"/>
                    <a:pt x="10478" y="791355"/>
                  </a:cubicBezTo>
                  <a:cubicBezTo>
                    <a:pt x="3769" y="784647"/>
                    <a:pt x="0" y="775548"/>
                    <a:pt x="0" y="766060"/>
                  </a:cubicBezTo>
                  <a:lnTo>
                    <a:pt x="0" y="35773"/>
                  </a:lnTo>
                  <a:cubicBezTo>
                    <a:pt x="0" y="26285"/>
                    <a:pt x="3769" y="17186"/>
                    <a:pt x="10478" y="10478"/>
                  </a:cubicBezTo>
                  <a:cubicBezTo>
                    <a:pt x="17186" y="3769"/>
                    <a:pt x="26285" y="0"/>
                    <a:pt x="3577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2906949" cy="849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6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1232354" y="7926298"/>
            <a:ext cx="5048723" cy="475071"/>
            <a:chOff x="0" y="0"/>
            <a:chExt cx="2551119" cy="240053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2551119" cy="240053"/>
            </a:xfrm>
            <a:custGeom>
              <a:avLst/>
              <a:gdLst/>
              <a:ahLst/>
              <a:cxnLst/>
              <a:rect r="r" b="b" t="t" l="l"/>
              <a:pathLst>
                <a:path h="240053" w="2551119">
                  <a:moveTo>
                    <a:pt x="2347919" y="0"/>
                  </a:moveTo>
                  <a:cubicBezTo>
                    <a:pt x="2460144" y="0"/>
                    <a:pt x="2551119" y="53738"/>
                    <a:pt x="2551119" y="120027"/>
                  </a:cubicBezTo>
                  <a:cubicBezTo>
                    <a:pt x="2551119" y="186316"/>
                    <a:pt x="2460144" y="240053"/>
                    <a:pt x="2347919" y="240053"/>
                  </a:cubicBezTo>
                  <a:lnTo>
                    <a:pt x="203200" y="240053"/>
                  </a:lnTo>
                  <a:cubicBezTo>
                    <a:pt x="90976" y="240053"/>
                    <a:pt x="0" y="186316"/>
                    <a:pt x="0" y="120027"/>
                  </a:cubicBezTo>
                  <a:cubicBezTo>
                    <a:pt x="0" y="5373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DA9EE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47625"/>
              <a:ext cx="2551119" cy="2876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6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1232354" y="7949857"/>
            <a:ext cx="4085507" cy="491129"/>
            <a:chOff x="0" y="0"/>
            <a:chExt cx="2064406" cy="248167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2064406" cy="248167"/>
            </a:xfrm>
            <a:custGeom>
              <a:avLst/>
              <a:gdLst/>
              <a:ahLst/>
              <a:cxnLst/>
              <a:rect r="r" b="b" t="t" l="l"/>
              <a:pathLst>
                <a:path h="248167" w="2064406">
                  <a:moveTo>
                    <a:pt x="1861206" y="0"/>
                  </a:moveTo>
                  <a:cubicBezTo>
                    <a:pt x="1973431" y="0"/>
                    <a:pt x="2064406" y="55554"/>
                    <a:pt x="2064406" y="124084"/>
                  </a:cubicBezTo>
                  <a:cubicBezTo>
                    <a:pt x="2064406" y="192613"/>
                    <a:pt x="1973431" y="248167"/>
                    <a:pt x="1861206" y="248167"/>
                  </a:cubicBezTo>
                  <a:lnTo>
                    <a:pt x="203200" y="248167"/>
                  </a:lnTo>
                  <a:cubicBezTo>
                    <a:pt x="90976" y="248167"/>
                    <a:pt x="0" y="192613"/>
                    <a:pt x="0" y="124084"/>
                  </a:cubicBezTo>
                  <a:cubicBezTo>
                    <a:pt x="0" y="5555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069E9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47625"/>
              <a:ext cx="2064406" cy="2957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6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1232354" y="8649019"/>
            <a:ext cx="5048723" cy="491129"/>
            <a:chOff x="0" y="0"/>
            <a:chExt cx="6731631" cy="654839"/>
          </a:xfrm>
        </p:grpSpPr>
        <p:grpSp>
          <p:nvGrpSpPr>
            <p:cNvPr name="Group 44" id="44"/>
            <p:cNvGrpSpPr/>
            <p:nvPr/>
          </p:nvGrpSpPr>
          <p:grpSpPr>
            <a:xfrm rot="0">
              <a:off x="0" y="21411"/>
              <a:ext cx="6731631" cy="633428"/>
              <a:chOff x="0" y="0"/>
              <a:chExt cx="2551119" cy="240053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2551119" cy="240053"/>
              </a:xfrm>
              <a:custGeom>
                <a:avLst/>
                <a:gdLst/>
                <a:ahLst/>
                <a:cxnLst/>
                <a:rect r="r" b="b" t="t" l="l"/>
                <a:pathLst>
                  <a:path h="240053" w="2551119">
                    <a:moveTo>
                      <a:pt x="2347919" y="0"/>
                    </a:moveTo>
                    <a:cubicBezTo>
                      <a:pt x="2460144" y="0"/>
                      <a:pt x="2551119" y="53738"/>
                      <a:pt x="2551119" y="120027"/>
                    </a:cubicBezTo>
                    <a:cubicBezTo>
                      <a:pt x="2551119" y="186316"/>
                      <a:pt x="2460144" y="240053"/>
                      <a:pt x="2347919" y="240053"/>
                    </a:cubicBezTo>
                    <a:lnTo>
                      <a:pt x="203200" y="240053"/>
                    </a:lnTo>
                    <a:cubicBezTo>
                      <a:pt x="90976" y="240053"/>
                      <a:pt x="0" y="186316"/>
                      <a:pt x="0" y="120027"/>
                    </a:cubicBezTo>
                    <a:cubicBezTo>
                      <a:pt x="0" y="53738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ADA9EE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47625"/>
                <a:ext cx="2551119" cy="2876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46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0" y="0"/>
              <a:ext cx="4093038" cy="654839"/>
              <a:chOff x="0" y="0"/>
              <a:chExt cx="1551159" cy="248167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551159" cy="248167"/>
              </a:xfrm>
              <a:custGeom>
                <a:avLst/>
                <a:gdLst/>
                <a:ahLst/>
                <a:cxnLst/>
                <a:rect r="r" b="b" t="t" l="l"/>
                <a:pathLst>
                  <a:path h="248167" w="1551159">
                    <a:moveTo>
                      <a:pt x="1347959" y="0"/>
                    </a:moveTo>
                    <a:cubicBezTo>
                      <a:pt x="1460183" y="0"/>
                      <a:pt x="1551159" y="55554"/>
                      <a:pt x="1551159" y="124084"/>
                    </a:cubicBezTo>
                    <a:cubicBezTo>
                      <a:pt x="1551159" y="192613"/>
                      <a:pt x="1460183" y="248167"/>
                      <a:pt x="1347959" y="248167"/>
                    </a:cubicBezTo>
                    <a:lnTo>
                      <a:pt x="203200" y="248167"/>
                    </a:lnTo>
                    <a:cubicBezTo>
                      <a:pt x="90976" y="248167"/>
                      <a:pt x="0" y="192613"/>
                      <a:pt x="0" y="124084"/>
                    </a:cubicBezTo>
                    <a:cubicBezTo>
                      <a:pt x="0" y="55554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7069E9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47625"/>
                <a:ext cx="1551159" cy="29579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46"/>
                  </a:lnSpc>
                </a:pPr>
              </a:p>
            </p:txBody>
          </p:sp>
        </p:grpSp>
      </p:grpSp>
      <p:grpSp>
        <p:nvGrpSpPr>
          <p:cNvPr name="Group 50" id="50"/>
          <p:cNvGrpSpPr/>
          <p:nvPr/>
        </p:nvGrpSpPr>
        <p:grpSpPr>
          <a:xfrm rot="0">
            <a:off x="11232354" y="9371856"/>
            <a:ext cx="5048723" cy="475071"/>
            <a:chOff x="0" y="0"/>
            <a:chExt cx="2551119" cy="240053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2551119" cy="240053"/>
            </a:xfrm>
            <a:custGeom>
              <a:avLst/>
              <a:gdLst/>
              <a:ahLst/>
              <a:cxnLst/>
              <a:rect r="r" b="b" t="t" l="l"/>
              <a:pathLst>
                <a:path h="240053" w="2551119">
                  <a:moveTo>
                    <a:pt x="2347919" y="0"/>
                  </a:moveTo>
                  <a:cubicBezTo>
                    <a:pt x="2460144" y="0"/>
                    <a:pt x="2551119" y="53738"/>
                    <a:pt x="2551119" y="120027"/>
                  </a:cubicBezTo>
                  <a:cubicBezTo>
                    <a:pt x="2551119" y="186316"/>
                    <a:pt x="2460144" y="240053"/>
                    <a:pt x="2347919" y="240053"/>
                  </a:cubicBezTo>
                  <a:lnTo>
                    <a:pt x="203200" y="240053"/>
                  </a:lnTo>
                  <a:cubicBezTo>
                    <a:pt x="90976" y="240053"/>
                    <a:pt x="0" y="186316"/>
                    <a:pt x="0" y="120027"/>
                  </a:cubicBezTo>
                  <a:cubicBezTo>
                    <a:pt x="0" y="5373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DA9EE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47625"/>
              <a:ext cx="2551119" cy="2876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6"/>
                </a:lnSpc>
              </a:pP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11232354" y="9364503"/>
            <a:ext cx="804275" cy="491129"/>
            <a:chOff x="0" y="0"/>
            <a:chExt cx="406400" cy="248167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406400" cy="248167"/>
            </a:xfrm>
            <a:custGeom>
              <a:avLst/>
              <a:gdLst/>
              <a:ahLst/>
              <a:cxnLst/>
              <a:rect r="r" b="b" t="t" l="l"/>
              <a:pathLst>
                <a:path h="248167" w="406400">
                  <a:moveTo>
                    <a:pt x="203200" y="0"/>
                  </a:moveTo>
                  <a:cubicBezTo>
                    <a:pt x="315424" y="0"/>
                    <a:pt x="406400" y="55554"/>
                    <a:pt x="406400" y="124084"/>
                  </a:cubicBezTo>
                  <a:cubicBezTo>
                    <a:pt x="406400" y="192613"/>
                    <a:pt x="315424" y="248167"/>
                    <a:pt x="203200" y="248167"/>
                  </a:cubicBezTo>
                  <a:lnTo>
                    <a:pt x="203200" y="248167"/>
                  </a:lnTo>
                  <a:cubicBezTo>
                    <a:pt x="90976" y="248167"/>
                    <a:pt x="0" y="192613"/>
                    <a:pt x="0" y="124084"/>
                  </a:cubicBezTo>
                  <a:cubicBezTo>
                    <a:pt x="0" y="5555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069E9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-47625"/>
              <a:ext cx="406400" cy="2957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46"/>
                </a:lnSpc>
              </a:pPr>
            </a:p>
          </p:txBody>
        </p:sp>
      </p:grpSp>
      <p:sp>
        <p:nvSpPr>
          <p:cNvPr name="TextBox 56" id="56"/>
          <p:cNvSpPr txBox="true"/>
          <p:nvPr/>
        </p:nvSpPr>
        <p:spPr>
          <a:xfrm rot="0">
            <a:off x="7200477" y="836895"/>
            <a:ext cx="10058823" cy="1425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Rajesh is a mid-level IT professional struggling with smoking and tobacco addiction for over 3 years. He starte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d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smoking 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d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ue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to workpl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a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ce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s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tress and peer press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u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re 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b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ut now wants to quit to improve his 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hea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lth an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d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f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in</a:t>
            </a:r>
            <a:r>
              <a:rPr lang="en-US" sz="1999" strike="noStrike" u="non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zances. Despite multiple attempts to quit (relapsed each time), he feels trapped in the cycle of addiction.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7011090" y="299402"/>
            <a:ext cx="10058823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Background</a:t>
            </a:r>
          </a:p>
        </p:txBody>
      </p:sp>
      <p:grpSp>
        <p:nvGrpSpPr>
          <p:cNvPr name="Group 58" id="58"/>
          <p:cNvGrpSpPr/>
          <p:nvPr/>
        </p:nvGrpSpPr>
        <p:grpSpPr>
          <a:xfrm rot="0">
            <a:off x="6916273" y="2921570"/>
            <a:ext cx="4638748" cy="3928303"/>
            <a:chOff x="0" y="0"/>
            <a:chExt cx="6184997" cy="5237738"/>
          </a:xfrm>
        </p:grpSpPr>
        <p:grpSp>
          <p:nvGrpSpPr>
            <p:cNvPr name="Group 59" id="59"/>
            <p:cNvGrpSpPr/>
            <p:nvPr/>
          </p:nvGrpSpPr>
          <p:grpSpPr>
            <a:xfrm rot="0">
              <a:off x="0" y="0"/>
              <a:ext cx="6184997" cy="5237738"/>
              <a:chOff x="0" y="0"/>
              <a:chExt cx="1221728" cy="1034615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1221728" cy="1034615"/>
              </a:xfrm>
              <a:custGeom>
                <a:avLst/>
                <a:gdLst/>
                <a:ahLst/>
                <a:cxnLst/>
                <a:rect r="r" b="b" t="t" l="l"/>
                <a:pathLst>
                  <a:path h="1034615" w="1221728">
                    <a:moveTo>
                      <a:pt x="85117" y="0"/>
                    </a:moveTo>
                    <a:lnTo>
                      <a:pt x="1136610" y="0"/>
                    </a:lnTo>
                    <a:cubicBezTo>
                      <a:pt x="1183620" y="0"/>
                      <a:pt x="1221728" y="38108"/>
                      <a:pt x="1221728" y="85117"/>
                    </a:cubicBezTo>
                    <a:lnTo>
                      <a:pt x="1221728" y="949498"/>
                    </a:lnTo>
                    <a:cubicBezTo>
                      <a:pt x="1221728" y="972072"/>
                      <a:pt x="1212760" y="993722"/>
                      <a:pt x="1196798" y="1009685"/>
                    </a:cubicBezTo>
                    <a:cubicBezTo>
                      <a:pt x="1180835" y="1025647"/>
                      <a:pt x="1159185" y="1034615"/>
                      <a:pt x="1136610" y="1034615"/>
                    </a:cubicBezTo>
                    <a:lnTo>
                      <a:pt x="85117" y="1034615"/>
                    </a:lnTo>
                    <a:cubicBezTo>
                      <a:pt x="38108" y="1034615"/>
                      <a:pt x="0" y="996507"/>
                      <a:pt x="0" y="949498"/>
                    </a:cubicBezTo>
                    <a:lnTo>
                      <a:pt x="0" y="85117"/>
                    </a:lnTo>
                    <a:cubicBezTo>
                      <a:pt x="0" y="62543"/>
                      <a:pt x="8968" y="40893"/>
                      <a:pt x="24930" y="24930"/>
                    </a:cubicBezTo>
                    <a:cubicBezTo>
                      <a:pt x="40893" y="8968"/>
                      <a:pt x="62543" y="0"/>
                      <a:pt x="8511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47625"/>
                <a:ext cx="1221728" cy="108224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46"/>
                  </a:lnSpc>
                </a:pPr>
              </a:p>
            </p:txBody>
          </p:sp>
        </p:grpSp>
        <p:sp>
          <p:nvSpPr>
            <p:cNvPr name="TextBox 62" id="62"/>
            <p:cNvSpPr txBox="true"/>
            <p:nvPr/>
          </p:nvSpPr>
          <p:spPr>
            <a:xfrm rot="0">
              <a:off x="131624" y="240033"/>
              <a:ext cx="5958219" cy="71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true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Struggles</a:t>
              </a:r>
            </a:p>
          </p:txBody>
        </p:sp>
        <p:sp>
          <p:nvSpPr>
            <p:cNvPr name="TextBox 63" id="63"/>
            <p:cNvSpPr txBox="true"/>
            <p:nvPr/>
          </p:nvSpPr>
          <p:spPr>
            <a:xfrm rot="0">
              <a:off x="18235" y="1194079"/>
              <a:ext cx="5859066" cy="3667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20756" indent="-210378" lvl="1">
                <a:lnSpc>
                  <a:spcPts val="2728"/>
                </a:lnSpc>
                <a:buFont typeface="Arial"/>
                <a:buChar char="•"/>
              </a:pPr>
              <a:r>
                <a:rPr lang="en-US" sz="1948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Intense</a:t>
              </a:r>
              <a:r>
                <a:rPr lang="en-US" sz="1948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 cravings during stressful situations</a:t>
              </a:r>
            </a:p>
            <a:p>
              <a:pPr algn="l">
                <a:lnSpc>
                  <a:spcPts val="2728"/>
                </a:lnSpc>
              </a:pPr>
            </a:p>
            <a:p>
              <a:pPr algn="l" marL="420756" indent="-210378" lvl="1">
                <a:lnSpc>
                  <a:spcPts val="2728"/>
                </a:lnSpc>
                <a:buFont typeface="Arial"/>
                <a:buChar char="•"/>
              </a:pPr>
              <a:r>
                <a:rPr lang="en-US" sz="1948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Difficulty maintaining self-discipline</a:t>
              </a:r>
            </a:p>
            <a:p>
              <a:pPr algn="l">
                <a:lnSpc>
                  <a:spcPts val="2728"/>
                </a:lnSpc>
              </a:pPr>
            </a:p>
            <a:p>
              <a:pPr algn="l" marL="420756" indent="-210378" lvl="1">
                <a:lnSpc>
                  <a:spcPts val="2728"/>
                </a:lnSpc>
                <a:buFont typeface="Arial"/>
                <a:buChar char="•"/>
              </a:pPr>
              <a:r>
                <a:rPr lang="en-US" sz="1948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Lack of accessible alternatives to manage stress</a:t>
              </a:r>
            </a:p>
          </p:txBody>
        </p:sp>
      </p:grpSp>
      <p:grpSp>
        <p:nvGrpSpPr>
          <p:cNvPr name="Group 64" id="64"/>
          <p:cNvGrpSpPr/>
          <p:nvPr/>
        </p:nvGrpSpPr>
        <p:grpSpPr>
          <a:xfrm rot="0">
            <a:off x="11838452" y="2921570"/>
            <a:ext cx="6003770" cy="3928303"/>
            <a:chOff x="0" y="0"/>
            <a:chExt cx="8005027" cy="5237738"/>
          </a:xfrm>
        </p:grpSpPr>
        <p:grpSp>
          <p:nvGrpSpPr>
            <p:cNvPr name="Group 65" id="65"/>
            <p:cNvGrpSpPr/>
            <p:nvPr/>
          </p:nvGrpSpPr>
          <p:grpSpPr>
            <a:xfrm rot="0">
              <a:off x="0" y="0"/>
              <a:ext cx="8005027" cy="5237738"/>
              <a:chOff x="0" y="0"/>
              <a:chExt cx="1581240" cy="1034615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1581240" cy="1034615"/>
              </a:xfrm>
              <a:custGeom>
                <a:avLst/>
                <a:gdLst/>
                <a:ahLst/>
                <a:cxnLst/>
                <a:rect r="r" b="b" t="t" l="l"/>
                <a:pathLst>
                  <a:path h="1034615" w="1581240">
                    <a:moveTo>
                      <a:pt x="65765" y="0"/>
                    </a:moveTo>
                    <a:lnTo>
                      <a:pt x="1515475" y="0"/>
                    </a:lnTo>
                    <a:cubicBezTo>
                      <a:pt x="1551796" y="0"/>
                      <a:pt x="1581240" y="29444"/>
                      <a:pt x="1581240" y="65765"/>
                    </a:cubicBezTo>
                    <a:lnTo>
                      <a:pt x="1581240" y="968850"/>
                    </a:lnTo>
                    <a:cubicBezTo>
                      <a:pt x="1581240" y="1005171"/>
                      <a:pt x="1551796" y="1034615"/>
                      <a:pt x="1515475" y="1034615"/>
                    </a:cubicBezTo>
                    <a:lnTo>
                      <a:pt x="65765" y="1034615"/>
                    </a:lnTo>
                    <a:cubicBezTo>
                      <a:pt x="29444" y="1034615"/>
                      <a:pt x="0" y="1005171"/>
                      <a:pt x="0" y="968850"/>
                    </a:cubicBezTo>
                    <a:lnTo>
                      <a:pt x="0" y="65765"/>
                    </a:lnTo>
                    <a:cubicBezTo>
                      <a:pt x="0" y="29444"/>
                      <a:pt x="29444" y="0"/>
                      <a:pt x="6576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0" y="-47625"/>
                <a:ext cx="1581240" cy="108224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46"/>
                  </a:lnSpc>
                </a:pPr>
              </a:p>
            </p:txBody>
          </p:sp>
        </p:grpSp>
        <p:sp>
          <p:nvSpPr>
            <p:cNvPr name="TextBox 68" id="68"/>
            <p:cNvSpPr txBox="true"/>
            <p:nvPr/>
          </p:nvSpPr>
          <p:spPr>
            <a:xfrm rot="0">
              <a:off x="170356" y="240033"/>
              <a:ext cx="7711515" cy="71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b="true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Motivations</a:t>
              </a:r>
            </a:p>
          </p:txBody>
        </p:sp>
        <p:sp>
          <p:nvSpPr>
            <p:cNvPr name="TextBox 69" id="69"/>
            <p:cNvSpPr txBox="true"/>
            <p:nvPr/>
          </p:nvSpPr>
          <p:spPr>
            <a:xfrm rot="0">
              <a:off x="23601" y="1194079"/>
              <a:ext cx="7583186" cy="36677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20756" indent="-210378" lvl="1">
                <a:lnSpc>
                  <a:spcPts val="2728"/>
                </a:lnSpc>
                <a:buFont typeface="Arial"/>
                <a:buChar char="•"/>
              </a:pPr>
              <a:r>
                <a:rPr lang="en-US" sz="1948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Wants</a:t>
              </a:r>
              <a:r>
                <a:rPr lang="en-US" sz="1948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 to avoid health risks (e.g., respiratory issues) linked to smoking</a:t>
              </a:r>
            </a:p>
            <a:p>
              <a:pPr algn="l">
                <a:lnSpc>
                  <a:spcPts val="2728"/>
                </a:lnSpc>
              </a:pPr>
            </a:p>
            <a:p>
              <a:pPr algn="l" marL="420756" indent="-210378" lvl="1">
                <a:lnSpc>
                  <a:spcPts val="2728"/>
                </a:lnSpc>
                <a:buFont typeface="Arial"/>
                <a:buChar char="•"/>
              </a:pPr>
              <a:r>
                <a:rPr lang="en-US" sz="1948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Desires to have more free time for hobbies and socializing</a:t>
              </a:r>
            </a:p>
            <a:p>
              <a:pPr algn="l">
                <a:lnSpc>
                  <a:spcPts val="2728"/>
                </a:lnSpc>
              </a:pPr>
            </a:p>
            <a:p>
              <a:pPr algn="l" marL="420756" indent="-210378" lvl="1">
                <a:lnSpc>
                  <a:spcPts val="2728"/>
                </a:lnSpc>
                <a:buFont typeface="Arial"/>
                <a:buChar char="•"/>
              </a:pPr>
              <a:r>
                <a:rPr lang="en-US" sz="1948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Aims</a:t>
              </a:r>
              <a:r>
                <a:rPr lang="en-US" sz="1948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 to improve his mental and physical well-being</a:t>
              </a:r>
            </a:p>
          </p:txBody>
        </p:sp>
      </p:grpSp>
      <p:sp>
        <p:nvSpPr>
          <p:cNvPr name="TextBox 70" id="70"/>
          <p:cNvSpPr txBox="true"/>
          <p:nvPr/>
        </p:nvSpPr>
        <p:spPr>
          <a:xfrm rot="0">
            <a:off x="7200477" y="7130992"/>
            <a:ext cx="10435232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0"/>
              </a:lnSpc>
              <a:spcBef>
                <a:spcPct val="0"/>
              </a:spcBef>
            </a:pPr>
            <a:r>
              <a:rPr lang="en-US" b="true" sz="3000" spc="15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Triggers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9084701" y="7868731"/>
            <a:ext cx="1887457" cy="532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15"/>
              </a:lnSpc>
              <a:spcBef>
                <a:spcPct val="0"/>
              </a:spcBef>
            </a:pPr>
            <a:r>
              <a:rPr lang="en-US" sz="2799" spc="148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STRESS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8636659" y="8594546"/>
            <a:ext cx="2335499" cy="532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15"/>
              </a:lnSpc>
              <a:spcBef>
                <a:spcPct val="0"/>
              </a:spcBef>
            </a:pPr>
            <a:r>
              <a:rPr lang="en-US" sz="2799" spc="148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BOREDOM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7441290" y="9314289"/>
            <a:ext cx="3588712" cy="532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15"/>
              </a:lnSpc>
              <a:spcBef>
                <a:spcPct val="0"/>
              </a:spcBef>
            </a:pPr>
            <a:r>
              <a:rPr lang="en-US" sz="2799" spc="148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MEDIA EXPOSURE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DAGjlPuH-x0</dc:identifier>
  <dcterms:modified xsi:type="dcterms:W3CDTF">2011-08-01T06:04:30Z</dcterms:modified>
  <cp:revision>1</cp:revision>
  <dc:title>Full Color Modern Brand Proposal Presentation Template</dc:title>
</cp:coreProperties>
</file>